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presProps.xml" ContentType="application/vnd.openxmlformats-officedocument.presentationml.presProps+xml"/>
  <Override PartName="/ppt/media/image1.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en-IN"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en-IN"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en-US" sz="4400" spc="-1" strike="noStrike">
                <a:solidFill>
                  <a:srgbClr val="000000"/>
                </a:solidFill>
                <a:latin typeface="Calibri Light"/>
              </a:rPr>
              <a:t>Click to edit Master title style</a:t>
            </a:r>
            <a:endParaRPr b="0" lang="en-US" sz="4400" spc="-1" strike="noStrike">
              <a:solidFill>
                <a:srgbClr val="000000"/>
              </a:solidFill>
              <a:latin typeface="Calibri"/>
            </a:endParaRPr>
          </a:p>
        </p:txBody>
      </p:sp>
      <p:sp>
        <p:nvSpPr>
          <p:cNvPr id="1"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rPr>
              <a:t>Click to edit Master text styles</a:t>
            </a:r>
            <a:endParaRPr b="0" lang="en-US"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en-US" sz="2400" spc="-1" strike="noStrike">
                <a:solidFill>
                  <a:srgbClr val="000000"/>
                </a:solidFill>
                <a:latin typeface="Calibri"/>
              </a:rPr>
              <a:t>Second level</a:t>
            </a:r>
            <a:endParaRPr b="0" lang="en-US"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en-US" sz="2000" spc="-1" strike="noStrike">
                <a:solidFill>
                  <a:srgbClr val="000000"/>
                </a:solidFill>
                <a:latin typeface="Calibri"/>
              </a:rPr>
              <a:t>Third level</a:t>
            </a:r>
            <a:endParaRPr b="0" lang="en-US"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en-US" sz="1800" spc="-1" strike="noStrike">
                <a:solidFill>
                  <a:srgbClr val="000000"/>
                </a:solidFill>
                <a:latin typeface="Calibri"/>
              </a:rPr>
              <a:t>Fourth level</a:t>
            </a:r>
            <a:endParaRPr b="0" lang="en-US"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en-US" sz="1800" spc="-1" strike="noStrike">
                <a:solidFill>
                  <a:srgbClr val="000000"/>
                </a:solidFill>
                <a:latin typeface="Calibri"/>
              </a:rPr>
              <a:t>Fifth level</a:t>
            </a:r>
            <a:endParaRPr b="0" lang="en-US" sz="1800" spc="-1" strike="noStrike">
              <a:solidFill>
                <a:srgbClr val="000000"/>
              </a:solidFill>
              <a:latin typeface="Calibri"/>
            </a:endParaRPr>
          </a:p>
        </p:txBody>
      </p:sp>
      <p:sp>
        <p:nvSpPr>
          <p:cNvPr id="2" name="PlaceHolder 3"/>
          <p:cNvSpPr>
            <a:spLocks noGrp="1"/>
          </p:cNvSpPr>
          <p:nvPr>
            <p:ph type="dt"/>
          </p:nvPr>
        </p:nvSpPr>
        <p:spPr>
          <a:xfrm>
            <a:off x="838080" y="6356520"/>
            <a:ext cx="2742840" cy="364680"/>
          </a:xfrm>
          <a:prstGeom prst="rect">
            <a:avLst/>
          </a:prstGeom>
          <a:noFill/>
          <a:ln w="0">
            <a:noFill/>
          </a:ln>
        </p:spPr>
        <p:txBody>
          <a:bodyPr anchor="ctr">
            <a:noAutofit/>
          </a:bodyPr>
          <a:p>
            <a:pPr>
              <a:lnSpc>
                <a:spcPct val="100000"/>
              </a:lnSpc>
              <a:buNone/>
            </a:pPr>
            <a:fld id="{8D963B49-ADC9-4C4A-AF2D-B12E21D51FDF}" type="datetime">
              <a:rPr b="0" lang="en-AU" sz="1200" spc="-1" strike="noStrike">
                <a:solidFill>
                  <a:srgbClr val="8b8b8b"/>
                </a:solidFill>
                <a:latin typeface="Calibri"/>
              </a:rPr>
              <a:t>4/08/23</a:t>
            </a:fld>
            <a:endParaRPr b="0" lang="en-IN" sz="1200" spc="-1" strike="noStrike">
              <a:latin typeface="Times New Roman"/>
            </a:endParaRPr>
          </a:p>
        </p:txBody>
      </p:sp>
      <p:sp>
        <p:nvSpPr>
          <p:cNvPr id="3" name="PlaceHolder 4"/>
          <p:cNvSpPr>
            <a:spLocks noGrp="1"/>
          </p:cNvSpPr>
          <p:nvPr>
            <p:ph type="ftr"/>
          </p:nvPr>
        </p:nvSpPr>
        <p:spPr>
          <a:xfrm>
            <a:off x="4038480" y="6356520"/>
            <a:ext cx="4114440" cy="364680"/>
          </a:xfrm>
          <a:prstGeom prst="rect">
            <a:avLst/>
          </a:prstGeom>
          <a:noFill/>
          <a:ln w="0">
            <a:noFill/>
          </a:ln>
        </p:spPr>
        <p:txBody>
          <a:bodyPr anchor="ctr">
            <a:noAutofit/>
          </a:bodyPr>
          <a:p>
            <a:endParaRPr b="0" lang="en-IN" sz="2400" spc="-1" strike="noStrike">
              <a:latin typeface="Times New Roman"/>
            </a:endParaRPr>
          </a:p>
        </p:txBody>
      </p:sp>
      <p:sp>
        <p:nvSpPr>
          <p:cNvPr id="4" name="PlaceHolder 5"/>
          <p:cNvSpPr>
            <a:spLocks noGrp="1"/>
          </p:cNvSpPr>
          <p:nvPr>
            <p:ph type="sldNum"/>
          </p:nvPr>
        </p:nvSpPr>
        <p:spPr>
          <a:xfrm>
            <a:off x="8610480" y="6356520"/>
            <a:ext cx="2742840" cy="364680"/>
          </a:xfrm>
          <a:prstGeom prst="rect">
            <a:avLst/>
          </a:prstGeom>
          <a:noFill/>
          <a:ln w="0">
            <a:noFill/>
          </a:ln>
        </p:spPr>
        <p:txBody>
          <a:bodyPr anchor="ctr">
            <a:noAutofit/>
          </a:bodyPr>
          <a:p>
            <a:pPr algn="r">
              <a:lnSpc>
                <a:spcPct val="100000"/>
              </a:lnSpc>
              <a:buNone/>
            </a:pPr>
            <a:fld id="{BFD7F10B-911D-4939-BFB5-8AAD754F1CF5}" type="slidenum">
              <a:rPr b="0" lang="en-AU" sz="1200" spc="-1" strike="noStrike">
                <a:solidFill>
                  <a:srgbClr val="8b8b8b"/>
                </a:solidFill>
                <a:latin typeface="Calibri"/>
              </a:rPr>
              <a:t>9</a:t>
            </a:fld>
            <a:endParaRPr b="0" lang="en-IN"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youtu.be/yIg061CTxvs" TargetMode="External"/><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hyperlink" Target="https://youtu.be/QP9x1NnCWNY" TargetMode="External"/><Relationship Id="rId2"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hyperlink" Target="https://decolonialpossibilities.anu.edu.au/resources/" TargetMode="External"/><Relationship Id="rId2" Type="http://schemas.openxmlformats.org/officeDocument/2006/relationships/hyperlink" Target="https://hdr.undp.org/content/what-human-development" TargetMode="External"/><Relationship Id="rId3" Type="http://schemas.openxmlformats.org/officeDocument/2006/relationships/hyperlink" Target="https://doi.org/10.1057/9780230604810_1" TargetMode="External"/><Relationship Id="rId4"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youtu.be/e5JsNqJ94ks" TargetMode="External"/><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42"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43"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44"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45"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46"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47"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48" name="PlaceHolder 1"/>
          <p:cNvSpPr>
            <a:spLocks noGrp="1"/>
          </p:cNvSpPr>
          <p:nvPr>
            <p:ph type="title"/>
          </p:nvPr>
        </p:nvSpPr>
        <p:spPr>
          <a:xfrm>
            <a:off x="466560" y="586800"/>
            <a:ext cx="3201120" cy="3387240"/>
          </a:xfrm>
          <a:prstGeom prst="rect">
            <a:avLst/>
          </a:prstGeom>
          <a:noFill/>
          <a:ln w="0">
            <a:noFill/>
          </a:ln>
        </p:spPr>
        <p:txBody>
          <a:bodyPr anchor="b">
            <a:normAutofit/>
          </a:bodyPr>
          <a:p>
            <a:pPr algn="r">
              <a:lnSpc>
                <a:spcPct val="90000"/>
              </a:lnSpc>
              <a:buNone/>
            </a:pPr>
            <a:r>
              <a:rPr b="0" lang="en-AU" sz="2400" spc="-1" strike="noStrike">
                <a:solidFill>
                  <a:srgbClr val="ffffff"/>
                </a:solidFill>
                <a:latin typeface="Calibri Light"/>
              </a:rPr>
              <a:t>Human Development &amp; Capability Association (HDCA) - Asia-Pacific Regional Network</a:t>
            </a:r>
            <a:br/>
            <a:br/>
            <a:br/>
            <a:r>
              <a:rPr b="0" lang="en-AU" sz="2400" spc="-1" strike="noStrike">
                <a:solidFill>
                  <a:srgbClr val="ffffff"/>
                </a:solidFill>
                <a:latin typeface="Calibri Light"/>
              </a:rPr>
              <a:t>Webinar</a:t>
            </a:r>
            <a:br/>
            <a:r>
              <a:rPr b="0" lang="en-AU" sz="2400" spc="-1" strike="noStrike">
                <a:solidFill>
                  <a:srgbClr val="ffffff"/>
                </a:solidFill>
                <a:latin typeface="Calibri Light"/>
              </a:rPr>
              <a:t>4 August, 2023 </a:t>
            </a:r>
            <a:endParaRPr b="0" lang="en-US" sz="2400" spc="-1" strike="noStrike">
              <a:solidFill>
                <a:srgbClr val="000000"/>
              </a:solidFill>
              <a:latin typeface="Calibri"/>
            </a:endParaRPr>
          </a:p>
        </p:txBody>
      </p:sp>
      <p:sp>
        <p:nvSpPr>
          <p:cNvPr id="49" name="PlaceHolder 2"/>
          <p:cNvSpPr>
            <a:spLocks noGrp="1"/>
          </p:cNvSpPr>
          <p:nvPr>
            <p:ph/>
          </p:nvPr>
        </p:nvSpPr>
        <p:spPr>
          <a:xfrm>
            <a:off x="4810320" y="649440"/>
            <a:ext cx="6554880" cy="4957200"/>
          </a:xfrm>
          <a:prstGeom prst="rect">
            <a:avLst/>
          </a:prstGeom>
          <a:noFill/>
          <a:ln w="0">
            <a:noFill/>
          </a:ln>
        </p:spPr>
        <p:txBody>
          <a:bodyPr anchor="ctr">
            <a:normAutofit/>
          </a:bodyPr>
          <a:p>
            <a:pPr algn="just">
              <a:lnSpc>
                <a:spcPct val="107000"/>
              </a:lnSpc>
              <a:spcBef>
                <a:spcPts val="1001"/>
              </a:spcBef>
              <a:spcAft>
                <a:spcPts val="799"/>
              </a:spcAft>
              <a:buNone/>
              <a:tabLst>
                <a:tab algn="l" pos="0"/>
              </a:tabLst>
            </a:pPr>
            <a:r>
              <a:rPr b="1" lang="en-AU" sz="1800" spc="-1" strike="noStrike">
                <a:solidFill>
                  <a:srgbClr val="242424"/>
                </a:solidFill>
                <a:latin typeface="Calibri"/>
                <a:ea typeface="Calibri"/>
              </a:rPr>
              <a:t>Engaging with decolonisation to value Indigenous people’s self-determination as a key human capability: Some reflections</a:t>
            </a:r>
            <a:endParaRPr b="0" lang="en-US" sz="1800" spc="-1" strike="noStrike">
              <a:solidFill>
                <a:srgbClr val="000000"/>
              </a:solidFill>
              <a:latin typeface="Calibri"/>
            </a:endParaRPr>
          </a:p>
          <a:p>
            <a:pPr algn="just">
              <a:lnSpc>
                <a:spcPct val="107000"/>
              </a:lnSpc>
              <a:spcBef>
                <a:spcPts val="1001"/>
              </a:spcBef>
              <a:spcAft>
                <a:spcPts val="799"/>
              </a:spcAft>
              <a:buNone/>
              <a:tabLst>
                <a:tab algn="l" pos="0"/>
              </a:tabLst>
            </a:pPr>
            <a:r>
              <a:rPr b="1" lang="en-AU" sz="1800" spc="-1" strike="noStrike">
                <a:solidFill>
                  <a:srgbClr val="242424"/>
                </a:solidFill>
                <a:latin typeface="Calibri"/>
                <a:ea typeface="Calibri"/>
              </a:rPr>
              <a:t> </a:t>
            </a:r>
            <a:endParaRPr b="0" lang="en-US" sz="1800" spc="-1" strike="noStrike">
              <a:solidFill>
                <a:srgbClr val="000000"/>
              </a:solidFill>
              <a:latin typeface="Calibri"/>
            </a:endParaRPr>
          </a:p>
          <a:p>
            <a:pPr algn="just">
              <a:lnSpc>
                <a:spcPct val="107000"/>
              </a:lnSpc>
              <a:spcBef>
                <a:spcPts val="1001"/>
              </a:spcBef>
              <a:spcAft>
                <a:spcPts val="799"/>
              </a:spcAft>
              <a:buNone/>
              <a:tabLst>
                <a:tab algn="l" pos="0"/>
              </a:tabLst>
            </a:pPr>
            <a:endParaRPr b="0" lang="en-US" sz="1800" spc="-1" strike="noStrike">
              <a:solidFill>
                <a:srgbClr val="000000"/>
              </a:solidFill>
              <a:latin typeface="Calibri"/>
            </a:endParaRPr>
          </a:p>
          <a:p>
            <a:pPr marL="228600" indent="-228600" algn="just">
              <a:lnSpc>
                <a:spcPct val="107000"/>
              </a:lnSpc>
              <a:spcBef>
                <a:spcPts val="1001"/>
              </a:spcBef>
              <a:spcAft>
                <a:spcPts val="799"/>
              </a:spcAft>
              <a:buClr>
                <a:srgbClr val="242424"/>
              </a:buClr>
              <a:buFont typeface="Wingdings" charset="2"/>
              <a:buChar char=""/>
              <a:tabLst>
                <a:tab algn="l" pos="0"/>
              </a:tabLst>
            </a:pPr>
            <a:r>
              <a:rPr b="1" lang="en-AU" sz="1800" spc="-1" strike="noStrike">
                <a:solidFill>
                  <a:srgbClr val="242424"/>
                </a:solidFill>
                <a:latin typeface="Calibri"/>
                <a:ea typeface="Calibri"/>
              </a:rPr>
              <a:t>Presenter</a:t>
            </a:r>
            <a:endParaRPr b="0" lang="en-US" sz="1800" spc="-1" strike="noStrike">
              <a:solidFill>
                <a:srgbClr val="000000"/>
              </a:solidFill>
              <a:latin typeface="Calibri"/>
            </a:endParaRPr>
          </a:p>
          <a:p>
            <a:pPr algn="just">
              <a:lnSpc>
                <a:spcPct val="100000"/>
              </a:lnSpc>
              <a:buNone/>
              <a:tabLst>
                <a:tab algn="l" pos="0"/>
              </a:tabLst>
            </a:pPr>
            <a:r>
              <a:rPr b="1" i="1" lang="en-AU" sz="1800" spc="-1" strike="noStrike">
                <a:solidFill>
                  <a:srgbClr val="242424"/>
                </a:solidFill>
                <a:latin typeface="Calibri"/>
                <a:ea typeface="Calibri"/>
              </a:rPr>
              <a:t>Dr. Vinathe Sharma-Brymer</a:t>
            </a:r>
            <a:endParaRPr b="0" lang="en-US" sz="1800" spc="-1" strike="noStrike">
              <a:solidFill>
                <a:srgbClr val="000000"/>
              </a:solidFill>
              <a:latin typeface="Calibri"/>
            </a:endParaRPr>
          </a:p>
          <a:p>
            <a:pPr algn="just">
              <a:lnSpc>
                <a:spcPct val="100000"/>
              </a:lnSpc>
              <a:buNone/>
              <a:tabLst>
                <a:tab algn="l" pos="0"/>
              </a:tabLst>
            </a:pPr>
            <a:r>
              <a:rPr b="1" i="1" lang="en-AU" sz="1800" spc="-1" strike="noStrike">
                <a:solidFill>
                  <a:srgbClr val="242424"/>
                </a:solidFill>
                <a:latin typeface="Calibri"/>
                <a:ea typeface="Calibri"/>
              </a:rPr>
              <a:t>Lecturer in Social Work</a:t>
            </a:r>
            <a:endParaRPr b="0" lang="en-US" sz="1800" spc="-1" strike="noStrike">
              <a:solidFill>
                <a:srgbClr val="000000"/>
              </a:solidFill>
              <a:latin typeface="Calibri"/>
            </a:endParaRPr>
          </a:p>
          <a:p>
            <a:pPr algn="just">
              <a:lnSpc>
                <a:spcPct val="100000"/>
              </a:lnSpc>
              <a:buNone/>
              <a:tabLst>
                <a:tab algn="l" pos="0"/>
              </a:tabLst>
            </a:pPr>
            <a:r>
              <a:rPr b="1" i="1" lang="en-AU" sz="1800" spc="-1" strike="noStrike">
                <a:solidFill>
                  <a:srgbClr val="242424"/>
                </a:solidFill>
                <a:latin typeface="Calibri"/>
                <a:ea typeface="Calibri"/>
              </a:rPr>
              <a:t>University of the Sunshine Coast, Queensland, Australia</a:t>
            </a:r>
            <a:endParaRPr b="0" lang="en-US" sz="1800" spc="-1" strike="noStrike">
              <a:solidFill>
                <a:srgbClr val="000000"/>
              </a:solidFill>
              <a:latin typeface="Calibri"/>
            </a:endParaRPr>
          </a:p>
          <a:p>
            <a:pPr algn="just">
              <a:lnSpc>
                <a:spcPct val="100000"/>
              </a:lnSpc>
              <a:buNone/>
              <a:tabLst>
                <a:tab algn="l" pos="0"/>
              </a:tabLst>
            </a:pPr>
            <a:endParaRPr b="0" lang="en-US" sz="1800" spc="-1" strike="noStrike">
              <a:solidFill>
                <a:srgbClr val="000000"/>
              </a:solidFill>
              <a:latin typeface="Calibri"/>
            </a:endParaRPr>
          </a:p>
          <a:p>
            <a:pPr algn="just">
              <a:lnSpc>
                <a:spcPct val="100000"/>
              </a:lnSpc>
              <a:buNone/>
              <a:tabLst>
                <a:tab algn="l" pos="0"/>
              </a:tabLst>
            </a:pPr>
            <a:r>
              <a:rPr b="1" i="1" lang="en-AU" sz="1800" spc="-1" strike="noStrike">
                <a:solidFill>
                  <a:srgbClr val="242424"/>
                </a:solidFill>
                <a:latin typeface="Calibri"/>
                <a:ea typeface="Calibri"/>
              </a:rPr>
              <a:t>Email: vsharmabrymer@usc.edu.au</a:t>
            </a:r>
            <a:endParaRPr b="0" lang="en-US" sz="1800" spc="-1" strike="noStrike">
              <a:solidFill>
                <a:srgbClr val="000000"/>
              </a:solidFill>
              <a:latin typeface="Calibri"/>
            </a:endParaRPr>
          </a:p>
          <a:p>
            <a:pPr marL="228600" indent="-228600">
              <a:lnSpc>
                <a:spcPct val="90000"/>
              </a:lnSpc>
              <a:spcBef>
                <a:spcPts val="1001"/>
              </a:spcBef>
              <a:buClr>
                <a:srgbClr val="ffffff"/>
              </a:buClr>
              <a:buFont typeface="Arial"/>
              <a:buChar char="•"/>
              <a:tabLst>
                <a:tab algn="l" pos="0"/>
              </a:tabLst>
            </a:pPr>
            <a:r>
              <a:rPr b="0" lang="en-AU" sz="2000" spc="-1" strike="noStrike">
                <a:solidFill>
                  <a:srgbClr val="ffffff"/>
                </a:solidFill>
                <a:latin typeface="Calibri"/>
                <a:ea typeface="Calibri"/>
              </a:rPr>
              <a:t>Coast, Australia</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3"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24"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25"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26"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27"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28"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29"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30" name="PlaceHolder 1"/>
          <p:cNvSpPr>
            <a:spLocks noGrp="1"/>
          </p:cNvSpPr>
          <p:nvPr>
            <p:ph type="title"/>
          </p:nvPr>
        </p:nvSpPr>
        <p:spPr>
          <a:xfrm>
            <a:off x="466560" y="586800"/>
            <a:ext cx="3201120" cy="3387240"/>
          </a:xfrm>
          <a:prstGeom prst="rect">
            <a:avLst/>
          </a:prstGeom>
          <a:noFill/>
          <a:ln w="0">
            <a:noFill/>
          </a:ln>
        </p:spPr>
        <p:txBody>
          <a:bodyPr anchor="b">
            <a:normAutofit/>
          </a:bodyPr>
          <a:p>
            <a:pPr algn="r">
              <a:lnSpc>
                <a:spcPct val="90000"/>
              </a:lnSpc>
              <a:buNone/>
            </a:pPr>
            <a:r>
              <a:rPr b="0" lang="en-AU" sz="4000" spc="-1" strike="noStrike">
                <a:solidFill>
                  <a:srgbClr val="ffffff"/>
                </a:solidFill>
                <a:latin typeface="Calibri Light"/>
              </a:rPr>
              <a:t>The UN-led decolonisation wave</a:t>
            </a:r>
            <a:endParaRPr b="0" lang="en-US" sz="4000" spc="-1" strike="noStrike">
              <a:solidFill>
                <a:srgbClr val="000000"/>
              </a:solidFill>
              <a:latin typeface="Calibri"/>
            </a:endParaRPr>
          </a:p>
        </p:txBody>
      </p:sp>
      <p:sp>
        <p:nvSpPr>
          <p:cNvPr id="131" name="PlaceHolder 2"/>
          <p:cNvSpPr>
            <a:spLocks noGrp="1"/>
          </p:cNvSpPr>
          <p:nvPr>
            <p:ph/>
          </p:nvPr>
        </p:nvSpPr>
        <p:spPr>
          <a:xfrm>
            <a:off x="4810320" y="649440"/>
            <a:ext cx="6554880" cy="55458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The United Nations in 1945 noted some 750 million people lived in Territories that were dependent on colonial powers.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The UN notes that currently there are  17 Non-Self-Governing Territories remaining and fewer than 2 million people live in them - </a:t>
            </a:r>
            <a:r>
              <a:rPr b="0" lang="en-AU" sz="2000" spc="-1" strike="noStrike" u="sng">
                <a:solidFill>
                  <a:srgbClr val="0563c1"/>
                </a:solidFill>
                <a:uFillTx/>
                <a:latin typeface="Calibri"/>
                <a:hlinkClick r:id="rId1"/>
              </a:rPr>
              <a:t>https://youtu.be/yIg061CTxvs</a:t>
            </a:r>
            <a:r>
              <a:rPr b="0" lang="en-AU" sz="2000" spc="-1" strike="noStrike">
                <a:solidFill>
                  <a:srgbClr val="000000"/>
                </a:solidFill>
                <a:latin typeface="Calibri"/>
              </a:rPr>
              <a:t> (6.53 minutes)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The UN-led wave of decolonisation affirmed the principle of self-determination</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Is this still the case?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Are all Indigenous peoples across the world free, autonomous and able to self-determine their quality of life?</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3"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4"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35"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36"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37"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38"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39" name="PlaceHolder 1"/>
          <p:cNvSpPr>
            <a:spLocks noGrp="1"/>
          </p:cNvSpPr>
          <p:nvPr>
            <p:ph type="title"/>
          </p:nvPr>
        </p:nvSpPr>
        <p:spPr>
          <a:xfrm>
            <a:off x="466560" y="586800"/>
            <a:ext cx="3201120" cy="1828800"/>
          </a:xfrm>
          <a:prstGeom prst="rect">
            <a:avLst/>
          </a:prstGeom>
          <a:noFill/>
          <a:ln w="0">
            <a:noFill/>
          </a:ln>
        </p:spPr>
        <p:txBody>
          <a:bodyPr anchor="b">
            <a:normAutofit/>
          </a:bodyPr>
          <a:p>
            <a:pPr algn="r">
              <a:lnSpc>
                <a:spcPct val="90000"/>
              </a:lnSpc>
              <a:buNone/>
            </a:pPr>
            <a:r>
              <a:rPr b="0" lang="en-AU" sz="2400" spc="-1" strike="noStrike">
                <a:solidFill>
                  <a:srgbClr val="ffffff"/>
                </a:solidFill>
                <a:latin typeface="Calibri Light"/>
              </a:rPr>
              <a:t>Decolonisation is about taking responsibility for oppression</a:t>
            </a:r>
            <a:endParaRPr b="0" lang="en-US" sz="2400" spc="-1" strike="noStrike">
              <a:solidFill>
                <a:srgbClr val="000000"/>
              </a:solidFill>
              <a:latin typeface="Calibri"/>
            </a:endParaRPr>
          </a:p>
        </p:txBody>
      </p:sp>
      <p:sp>
        <p:nvSpPr>
          <p:cNvPr id="140" name="PlaceHolder 2"/>
          <p:cNvSpPr>
            <a:spLocks noGrp="1"/>
          </p:cNvSpPr>
          <p:nvPr>
            <p:ph/>
          </p:nvPr>
        </p:nvSpPr>
        <p:spPr>
          <a:xfrm>
            <a:off x="4810320" y="649440"/>
            <a:ext cx="6554880" cy="4341600"/>
          </a:xfrm>
          <a:prstGeom prst="rect">
            <a:avLst/>
          </a:prstGeom>
          <a:noFill/>
          <a:ln w="0">
            <a:noFill/>
          </a:ln>
        </p:spPr>
        <p:txBody>
          <a:bodyPr anchor="ctr">
            <a:normAutofit/>
          </a:bodyPr>
          <a:p>
            <a:pPr>
              <a:lnSpc>
                <a:spcPct val="90000"/>
              </a:lnSpc>
              <a:spcBef>
                <a:spcPts val="1001"/>
              </a:spcBef>
              <a:buNone/>
              <a:tabLst>
                <a:tab algn="l" pos="0"/>
              </a:tabLst>
            </a:pPr>
            <a:r>
              <a:rPr b="0" lang="en-AU" sz="2000" spc="-1" strike="noStrike">
                <a:solidFill>
                  <a:srgbClr val="000000"/>
                </a:solidFill>
                <a:latin typeface="Calibri"/>
              </a:rPr>
              <a:t> </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Decolonisation is for everyone, a TEDX talk by Nikki Sanchez.</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u="sng">
                <a:solidFill>
                  <a:srgbClr val="0563c1"/>
                </a:solidFill>
                <a:uFillTx/>
                <a:latin typeface="Calibri"/>
                <a:hlinkClick r:id="rId1"/>
              </a:rPr>
              <a:t>https://youtu.be/QP9x1NnCWNY</a:t>
            </a:r>
            <a:r>
              <a:rPr b="0" lang="en-AU" sz="2000" spc="-1" strike="noStrike">
                <a:solidFill>
                  <a:srgbClr val="000000"/>
                </a:solidFill>
                <a:latin typeface="Calibri"/>
              </a:rPr>
              <a:t>   (13.18 minutes).</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a:t>
            </a:r>
            <a:r>
              <a:rPr b="0" lang="en-AU" sz="2000" spc="-1" strike="noStrike">
                <a:solidFill>
                  <a:srgbClr val="000000"/>
                </a:solidFill>
                <a:latin typeface="Calibri"/>
              </a:rPr>
              <a:t>This history is not your fault, but it is absolutely your responsibility.” A history of colonization exists and persists all around us. Nikki discusses what colonization looks like and how it can be addressed through decolonization. An equitable and just future depends on the courage we show today. “Let’s make our grandchildren proud”.</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1" name="Rectangle 2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42" name="Rectangle 2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43" name="Rectangle 3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44" name="Rectangle 3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45" name="Rectangle 3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46" name="Freeform: Shape 3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47" name="Rectangle 3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48" name="PlaceHolder 1"/>
          <p:cNvSpPr>
            <a:spLocks noGrp="1"/>
          </p:cNvSpPr>
          <p:nvPr>
            <p:ph type="title"/>
          </p:nvPr>
        </p:nvSpPr>
        <p:spPr>
          <a:xfrm>
            <a:off x="466560" y="2634120"/>
            <a:ext cx="3201120" cy="794520"/>
          </a:xfrm>
          <a:prstGeom prst="rect">
            <a:avLst/>
          </a:prstGeom>
          <a:noFill/>
          <a:ln w="0">
            <a:noFill/>
          </a:ln>
        </p:spPr>
        <p:txBody>
          <a:bodyPr anchor="b">
            <a:normAutofit fontScale="91000"/>
          </a:bodyPr>
          <a:p>
            <a:pPr algn="r">
              <a:lnSpc>
                <a:spcPct val="90000"/>
              </a:lnSpc>
              <a:buNone/>
            </a:pPr>
            <a:r>
              <a:rPr b="0" lang="en-AU" sz="2800" spc="-1" strike="noStrike">
                <a:solidFill>
                  <a:srgbClr val="ffffff"/>
                </a:solidFill>
                <a:latin typeface="Calibri"/>
              </a:rPr>
              <a:t>Decolonising processes</a:t>
            </a:r>
            <a:endParaRPr b="0" lang="en-US" sz="2800" spc="-1" strike="noStrike">
              <a:solidFill>
                <a:srgbClr val="000000"/>
              </a:solidFill>
              <a:latin typeface="Calibri"/>
            </a:endParaRPr>
          </a:p>
        </p:txBody>
      </p:sp>
      <p:sp>
        <p:nvSpPr>
          <p:cNvPr id="149" name="PlaceHolder 2"/>
          <p:cNvSpPr>
            <a:spLocks noGrp="1"/>
          </p:cNvSpPr>
          <p:nvPr>
            <p:ph/>
          </p:nvPr>
        </p:nvSpPr>
        <p:spPr>
          <a:xfrm>
            <a:off x="4429440" y="511560"/>
            <a:ext cx="6935760" cy="5683680"/>
          </a:xfrm>
          <a:prstGeom prst="rect">
            <a:avLst/>
          </a:prstGeom>
          <a:noFill/>
          <a:ln w="0">
            <a:noFill/>
          </a:ln>
        </p:spPr>
        <p:txBody>
          <a:bodyPr anchor="ctr">
            <a:normAutofit/>
          </a:bodyPr>
          <a:p>
            <a:pPr>
              <a:lnSpc>
                <a:spcPct val="90000"/>
              </a:lnSpc>
              <a:spcBef>
                <a:spcPts val="1001"/>
              </a:spcBef>
              <a:buNone/>
            </a:pPr>
            <a:endParaRPr b="0" lang="en-US" sz="28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600" spc="-1" strike="noStrike">
                <a:solidFill>
                  <a:srgbClr val="000000"/>
                </a:solidFill>
                <a:latin typeface="Calibri"/>
              </a:rPr>
              <a:t>Indigenising, the challenge: </a:t>
            </a:r>
            <a:endParaRPr b="0" lang="en-US" sz="16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en-AU" sz="1200" spc="-1" strike="noStrike">
                <a:solidFill>
                  <a:srgbClr val="000000"/>
                </a:solidFill>
                <a:latin typeface="Calibri"/>
              </a:rPr>
              <a:t>Neocolonial systems and the problem of ‘embracing diversity and acceptance’</a:t>
            </a:r>
            <a:endParaRPr b="0" lang="en-US" sz="1200" spc="-1" strike="noStrike">
              <a:solidFill>
                <a:srgbClr val="000000"/>
              </a:solidFill>
              <a:latin typeface="Calibri"/>
            </a:endParaRPr>
          </a:p>
          <a:p>
            <a:pPr>
              <a:lnSpc>
                <a:spcPct val="90000"/>
              </a:lnSpc>
              <a:spcBef>
                <a:spcPts val="1001"/>
              </a:spcBef>
              <a:buNone/>
            </a:pPr>
            <a:endParaRPr b="0" lang="en-US" sz="12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600" spc="-1" strike="noStrike">
                <a:solidFill>
                  <a:srgbClr val="000000"/>
                </a:solidFill>
                <a:latin typeface="Calibri"/>
              </a:rPr>
              <a:t>Challenging deep-rooted colonial power and control; dominant discourses</a:t>
            </a:r>
            <a:endParaRPr b="0" lang="en-US" sz="16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600" spc="-1" strike="noStrike">
                <a:solidFill>
                  <a:srgbClr val="000000"/>
                </a:solidFill>
                <a:latin typeface="Calibri"/>
              </a:rPr>
              <a:t>Challenging assumptions, prejudice, racism, bias, discrimination, exclusion, tokenistic attitude, entrenched beliefs of stereotyping</a:t>
            </a:r>
            <a:endParaRPr b="0" lang="en-US" sz="16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600" spc="-1" strike="noStrike">
                <a:solidFill>
                  <a:srgbClr val="000000"/>
                </a:solidFill>
                <a:latin typeface="Calibri"/>
              </a:rPr>
              <a:t>Finding out more about ‘disadvantage’ and ‘exclusion’ </a:t>
            </a:r>
            <a:endParaRPr b="0" lang="en-US" sz="1600" spc="-1" strike="noStrike">
              <a:solidFill>
                <a:srgbClr val="000000"/>
              </a:solidFill>
              <a:latin typeface="Calibri"/>
            </a:endParaRPr>
          </a:p>
          <a:p>
            <a:pPr>
              <a:lnSpc>
                <a:spcPct val="90000"/>
              </a:lnSpc>
              <a:spcBef>
                <a:spcPts val="1001"/>
              </a:spcBef>
              <a:buNone/>
            </a:pPr>
            <a:endParaRPr b="0" lang="en-US" sz="16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600" spc="-1" strike="noStrike">
                <a:solidFill>
                  <a:srgbClr val="000000"/>
                </a:solidFill>
                <a:latin typeface="Calibri"/>
              </a:rPr>
              <a:t>Decolonise through sustained resilience, healing, action, commitment to cultural responsiveness </a:t>
            </a:r>
            <a:endParaRPr b="0" lang="en-US" sz="16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600" spc="-1" strike="noStrike">
                <a:solidFill>
                  <a:srgbClr val="000000"/>
                </a:solidFill>
                <a:latin typeface="Calibri"/>
              </a:rPr>
              <a:t>Through ongoing emphasis on Indigenous rights and self-determination</a:t>
            </a:r>
            <a:endParaRPr b="0" lang="en-US" sz="16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600" spc="-1" strike="noStrike">
                <a:solidFill>
                  <a:srgbClr val="000000"/>
                </a:solidFill>
                <a:latin typeface="Calibri"/>
              </a:rPr>
              <a:t>Through human agency, freedoms and capabilities  </a:t>
            </a:r>
            <a:endParaRPr b="0" lang="en-US" sz="16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600" spc="-1" strike="noStrike">
                <a:solidFill>
                  <a:srgbClr val="000000"/>
                </a:solidFill>
                <a:latin typeface="Calibri"/>
              </a:rPr>
              <a:t>Human rights with social justice for social change</a:t>
            </a:r>
            <a:endParaRPr b="0" lang="en-US" sz="1600" spc="-1" strike="noStrike">
              <a:solidFill>
                <a:srgbClr val="000000"/>
              </a:solidFill>
              <a:latin typeface="Calibri"/>
            </a:endParaRPr>
          </a:p>
          <a:p>
            <a:pPr>
              <a:lnSpc>
                <a:spcPct val="90000"/>
              </a:lnSpc>
              <a:spcBef>
                <a:spcPts val="1001"/>
              </a:spcBef>
              <a:buNone/>
            </a:pPr>
            <a:endParaRPr b="0" lang="en-US" sz="1600" spc="-1" strike="noStrike">
              <a:solidFill>
                <a:srgbClr val="000000"/>
              </a:solidFill>
              <a:latin typeface="Calibri"/>
            </a:endParaRPr>
          </a:p>
          <a:p>
            <a:pPr>
              <a:lnSpc>
                <a:spcPct val="90000"/>
              </a:lnSpc>
              <a:spcBef>
                <a:spcPts val="1001"/>
              </a:spcBef>
              <a:buNone/>
              <a:tabLst>
                <a:tab algn="l" pos="0"/>
              </a:tabLst>
            </a:pPr>
            <a:endParaRPr b="0" lang="en-US" sz="1600" spc="-1" strike="noStrike">
              <a:solidFill>
                <a:srgbClr val="000000"/>
              </a:solidFill>
              <a:latin typeface="Calibri"/>
            </a:endParaRPr>
          </a:p>
          <a:p>
            <a:pPr>
              <a:lnSpc>
                <a:spcPct val="90000"/>
              </a:lnSpc>
              <a:spcBef>
                <a:spcPts val="1001"/>
              </a:spcBef>
              <a:buNone/>
              <a:tabLst>
                <a:tab algn="l" pos="0"/>
              </a:tabLst>
            </a:pPr>
            <a:endParaRPr b="0" lang="en-US" sz="1600" spc="-1" strike="noStrike">
              <a:solidFill>
                <a:srgbClr val="000000"/>
              </a:solidFill>
              <a:latin typeface="Calibri"/>
            </a:endParaRPr>
          </a:p>
          <a:p>
            <a:pPr>
              <a:lnSpc>
                <a:spcPct val="90000"/>
              </a:lnSpc>
              <a:spcBef>
                <a:spcPts val="1001"/>
              </a:spcBef>
              <a:buNone/>
              <a:tabLst>
                <a:tab algn="l" pos="0"/>
              </a:tabLst>
            </a:pPr>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0" name="Rectangle 33"/>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1" name="Rectangle 35"/>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2" name="Rectangle 37"/>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53" name="Rectangle 39"/>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54" name="Rectangle 41"/>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55" name="Freeform: Shape 43"/>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56" name="Rectangle 45"/>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57" name="PlaceHolder 1"/>
          <p:cNvSpPr>
            <a:spLocks noGrp="1"/>
          </p:cNvSpPr>
          <p:nvPr>
            <p:ph type="title"/>
          </p:nvPr>
        </p:nvSpPr>
        <p:spPr>
          <a:xfrm>
            <a:off x="466560" y="586800"/>
            <a:ext cx="3201120" cy="3387240"/>
          </a:xfrm>
          <a:prstGeom prst="rect">
            <a:avLst/>
          </a:prstGeom>
          <a:noFill/>
          <a:ln w="0">
            <a:noFill/>
          </a:ln>
        </p:spPr>
        <p:txBody>
          <a:bodyPr anchor="b">
            <a:normAutofit/>
          </a:bodyPr>
          <a:p>
            <a:pPr algn="r">
              <a:lnSpc>
                <a:spcPct val="90000"/>
              </a:lnSpc>
              <a:buNone/>
            </a:pPr>
            <a:r>
              <a:rPr b="0" lang="en-AU" sz="2400" spc="-1" strike="noStrike">
                <a:solidFill>
                  <a:srgbClr val="ffffff"/>
                </a:solidFill>
                <a:latin typeface="Calibri Light"/>
              </a:rPr>
              <a:t>The country case study of Australia: </a:t>
            </a:r>
            <a:br/>
            <a:br/>
            <a:r>
              <a:rPr b="0" lang="en-AU" sz="2400" spc="-1" strike="noStrike">
                <a:solidFill>
                  <a:srgbClr val="ffffff"/>
                </a:solidFill>
                <a:latin typeface="Calibri Light"/>
              </a:rPr>
              <a:t>Indigenous issues and decolonisation from</a:t>
            </a:r>
            <a:br/>
            <a:r>
              <a:rPr b="0" lang="en-AU" sz="2400" spc="-1" strike="noStrike">
                <a:solidFill>
                  <a:srgbClr val="ffffff"/>
                </a:solidFill>
                <a:latin typeface="Calibri Light"/>
              </a:rPr>
              <a:t>social work education and practice perspectives</a:t>
            </a:r>
            <a:endParaRPr b="0" lang="en-US" sz="2400" spc="-1" strike="noStrike">
              <a:solidFill>
                <a:srgbClr val="000000"/>
              </a:solidFill>
              <a:latin typeface="Calibri"/>
            </a:endParaRPr>
          </a:p>
        </p:txBody>
      </p:sp>
      <p:sp>
        <p:nvSpPr>
          <p:cNvPr id="158" name="PlaceHolder 2"/>
          <p:cNvSpPr>
            <a:spLocks noGrp="1"/>
          </p:cNvSpPr>
          <p:nvPr>
            <p:ph/>
          </p:nvPr>
        </p:nvSpPr>
        <p:spPr>
          <a:xfrm>
            <a:off x="4810320" y="649440"/>
            <a:ext cx="6554880" cy="55458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Effects of colonialism in Australia:</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Policies of administration (Protection, Assimilation; Integration; NTER; Closing the Gap government social policy)</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Past ‘welfare’ practices: Cultural dislocation (forced removals/disconnection)</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Stolen Generation; child removals; Anglo-Eurocentric policies and procedures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Institutional racism &amp; discrimination (schools &amp; universities; government departments; community services; hospitals, etc)</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 </a:t>
            </a:r>
            <a:r>
              <a:rPr b="0" lang="en-AU" sz="2000" spc="-1" strike="noStrike">
                <a:solidFill>
                  <a:srgbClr val="000000"/>
                </a:solidFill>
                <a:latin typeface="Calibri"/>
              </a:rPr>
              <a:t>Key impacted areas of quality of life: Health, education, employment, housing, social inclusion, justice…</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9"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60"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61"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62"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63"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64"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65"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66" name="PlaceHolder 1"/>
          <p:cNvSpPr>
            <a:spLocks noGrp="1"/>
          </p:cNvSpPr>
          <p:nvPr>
            <p:ph type="title"/>
          </p:nvPr>
        </p:nvSpPr>
        <p:spPr>
          <a:xfrm>
            <a:off x="466560" y="586800"/>
            <a:ext cx="3201120" cy="3993120"/>
          </a:xfrm>
          <a:prstGeom prst="rect">
            <a:avLst/>
          </a:prstGeom>
          <a:noFill/>
          <a:ln w="0">
            <a:noFill/>
          </a:ln>
        </p:spPr>
        <p:txBody>
          <a:bodyPr anchor="b">
            <a:normAutofit/>
          </a:bodyPr>
          <a:p>
            <a:pPr algn="r">
              <a:lnSpc>
                <a:spcPct val="90000"/>
              </a:lnSpc>
              <a:buNone/>
            </a:pPr>
            <a:r>
              <a:rPr b="0" lang="en-AU" sz="2800" spc="-1" strike="noStrike">
                <a:solidFill>
                  <a:srgbClr val="ffffff"/>
                </a:solidFill>
                <a:latin typeface="Calibri Light"/>
              </a:rPr>
              <a:t>The country case study of Australia: </a:t>
            </a:r>
            <a:br/>
            <a:br/>
            <a:r>
              <a:rPr b="0" lang="en-AU" sz="2800" spc="-1" strike="noStrike">
                <a:solidFill>
                  <a:srgbClr val="ffffff"/>
                </a:solidFill>
                <a:latin typeface="Calibri Light"/>
              </a:rPr>
              <a:t>Indigenous issues and decolonisation from</a:t>
            </a:r>
            <a:br/>
            <a:r>
              <a:rPr b="0" lang="en-AU" sz="2800" spc="-1" strike="noStrike">
                <a:solidFill>
                  <a:srgbClr val="ffffff"/>
                </a:solidFill>
                <a:latin typeface="Calibri Light"/>
              </a:rPr>
              <a:t>social work education and practice perspectives</a:t>
            </a:r>
            <a:endParaRPr b="0" lang="en-US" sz="2800" spc="-1" strike="noStrike">
              <a:solidFill>
                <a:srgbClr val="000000"/>
              </a:solidFill>
              <a:latin typeface="Calibri"/>
            </a:endParaRPr>
          </a:p>
        </p:txBody>
      </p:sp>
      <p:sp>
        <p:nvSpPr>
          <p:cNvPr id="167" name="PlaceHolder 2"/>
          <p:cNvSpPr>
            <a:spLocks noGrp="1"/>
          </p:cNvSpPr>
          <p:nvPr>
            <p:ph/>
          </p:nvPr>
        </p:nvSpPr>
        <p:spPr>
          <a:xfrm>
            <a:off x="4810320" y="649440"/>
            <a:ext cx="6554880" cy="55458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The country case study of Australia and the issues impacting on the lives of Aboriginal and Torres Strait Islander peoples</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Welfarism, racism, Anglo-Eurocentric ways of life; human rights advocacy not fully valuing Indigenous rights, interrogation of Indigenous issues not fully understanding Indigenous self-determination (Briskman, 2014). </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Ongoing struggle for Indigenous rights and self-determination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Voice to the Parliament – Referendum 2023</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8"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69"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70"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71"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72"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73"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74"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75" name="PlaceHolder 1"/>
          <p:cNvSpPr>
            <a:spLocks noGrp="1"/>
          </p:cNvSpPr>
          <p:nvPr>
            <p:ph type="title"/>
          </p:nvPr>
        </p:nvSpPr>
        <p:spPr>
          <a:xfrm>
            <a:off x="466560" y="586800"/>
            <a:ext cx="3201120" cy="3387240"/>
          </a:xfrm>
          <a:prstGeom prst="rect">
            <a:avLst/>
          </a:prstGeom>
          <a:noFill/>
          <a:ln w="0">
            <a:noFill/>
          </a:ln>
        </p:spPr>
        <p:txBody>
          <a:bodyPr anchor="b">
            <a:normAutofit/>
          </a:bodyPr>
          <a:p>
            <a:pPr algn="r">
              <a:lnSpc>
                <a:spcPct val="90000"/>
              </a:lnSpc>
              <a:buNone/>
            </a:pPr>
            <a:r>
              <a:rPr b="0" lang="en-AU" sz="2400" spc="-1" strike="noStrike">
                <a:solidFill>
                  <a:srgbClr val="ffffff"/>
                </a:solidFill>
                <a:latin typeface="Calibri Light"/>
              </a:rPr>
              <a:t>The country case study of Australia: </a:t>
            </a:r>
            <a:br/>
            <a:br/>
            <a:r>
              <a:rPr b="0" lang="en-AU" sz="2400" spc="-1" strike="noStrike">
                <a:solidFill>
                  <a:srgbClr val="ffffff"/>
                </a:solidFill>
                <a:latin typeface="Calibri Light"/>
              </a:rPr>
              <a:t>Decolonisation and Aboriginal and Torres Strait Islander peoples</a:t>
            </a:r>
            <a:endParaRPr b="0" lang="en-US" sz="2400" spc="-1" strike="noStrike">
              <a:solidFill>
                <a:srgbClr val="000000"/>
              </a:solidFill>
              <a:latin typeface="Calibri"/>
            </a:endParaRPr>
          </a:p>
        </p:txBody>
      </p:sp>
      <p:sp>
        <p:nvSpPr>
          <p:cNvPr id="176" name="PlaceHolder 2"/>
          <p:cNvSpPr>
            <a:spLocks noGrp="1"/>
          </p:cNvSpPr>
          <p:nvPr>
            <p:ph/>
          </p:nvPr>
        </p:nvSpPr>
        <p:spPr>
          <a:xfrm>
            <a:off x="4810320" y="302040"/>
            <a:ext cx="6554880" cy="58932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a:t>
            </a:r>
            <a:r>
              <a:rPr b="0" lang="en-AU" sz="2000" spc="-1" strike="noStrike">
                <a:solidFill>
                  <a:srgbClr val="000000"/>
                </a:solidFill>
                <a:latin typeface="Calibri"/>
              </a:rPr>
              <a:t>Aboriginal people are neither the problem nor the cause of the problem. It is not Aboriginal people or culture or communities that need to be fixed. The problem is colonialism, a condition that permeates every part of Australian society and that includes our profession and the manner in which we exist and operate” (Green &amp; Bennett, 2018, p. 262)</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a:t>
            </a:r>
            <a:r>
              <a:rPr b="0" lang="en-AU" sz="2000" spc="-1" strike="noStrike">
                <a:solidFill>
                  <a:srgbClr val="000000"/>
                </a:solidFill>
                <a:latin typeface="Calibri"/>
              </a:rPr>
              <a:t>Decolonising practice involves a reclaiming of key values such as trust. Decolonising practice is a value laden practice, where we centre feelings like fear and loss, because decolonising is about losing privilege, power and identity. These losses evoke fear, particularly in the practitioner who, in a settler society, is not accustomed to such discomforts. This practice tunes in to plural voices; it makes everyone aware of their vulnerability, their interdependence and interconnectedness” (Walter &amp; Baltra-Ulloa, 2019, p. 77)</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7"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78"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79"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80"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81"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82"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83"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84" name="PlaceHolder 1"/>
          <p:cNvSpPr>
            <a:spLocks noGrp="1"/>
          </p:cNvSpPr>
          <p:nvPr>
            <p:ph type="title"/>
          </p:nvPr>
        </p:nvSpPr>
        <p:spPr>
          <a:xfrm>
            <a:off x="466560" y="586800"/>
            <a:ext cx="3201120" cy="3387240"/>
          </a:xfrm>
          <a:prstGeom prst="rect">
            <a:avLst/>
          </a:prstGeom>
          <a:noFill/>
          <a:ln w="0">
            <a:noFill/>
          </a:ln>
        </p:spPr>
        <p:txBody>
          <a:bodyPr anchor="b">
            <a:normAutofit/>
          </a:bodyPr>
          <a:p>
            <a:pPr algn="r">
              <a:lnSpc>
                <a:spcPct val="90000"/>
              </a:lnSpc>
              <a:buNone/>
            </a:pPr>
            <a:r>
              <a:rPr b="0" lang="en-AU" sz="2800" spc="-1" strike="noStrike">
                <a:solidFill>
                  <a:srgbClr val="ffffff"/>
                </a:solidFill>
                <a:latin typeface="Calibri Light"/>
              </a:rPr>
              <a:t>The country case study of Australia: </a:t>
            </a:r>
            <a:br/>
            <a:br/>
            <a:r>
              <a:rPr b="0" lang="en-AU" sz="2800" spc="-1" strike="noStrike">
                <a:solidFill>
                  <a:srgbClr val="ffffff"/>
                </a:solidFill>
                <a:latin typeface="Calibri Light"/>
              </a:rPr>
              <a:t>Decolonisation and Aboriginal and Torres Strait Islander peoples</a:t>
            </a:r>
            <a:endParaRPr b="0" lang="en-US" sz="2800" spc="-1" strike="noStrike">
              <a:solidFill>
                <a:srgbClr val="000000"/>
              </a:solidFill>
              <a:latin typeface="Calibri"/>
            </a:endParaRPr>
          </a:p>
        </p:txBody>
      </p:sp>
      <p:sp>
        <p:nvSpPr>
          <p:cNvPr id="185" name="PlaceHolder 2"/>
          <p:cNvSpPr>
            <a:spLocks noGrp="1"/>
          </p:cNvSpPr>
          <p:nvPr>
            <p:ph/>
          </p:nvPr>
        </p:nvSpPr>
        <p:spPr>
          <a:xfrm>
            <a:off x="4810320" y="649440"/>
            <a:ext cx="6554880" cy="55458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Decolonization is a method required to shift the current paradigm of Western dominance and colonial amnesia that constructs and maintains Indigenous poor health status.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Decolonization requires acknowledging that dominants ways of knowing have been historically and institutionally contrived. They are ways of knowing that are no longer useful or healthy for any Australian.</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Australia requires a contextualized discourse for re-claiming knowledges informed through a balance of truths and histories.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Reflecting upon the cause and effect of past action and its policies rather than continued constructs of problematizing those who have survived such events.</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Sherwood, (2014) in IAHA (2019)</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6"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87"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88"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89"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90"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91"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92"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93" name="PlaceHolder 1"/>
          <p:cNvSpPr>
            <a:spLocks noGrp="1"/>
          </p:cNvSpPr>
          <p:nvPr>
            <p:ph type="title"/>
          </p:nvPr>
        </p:nvSpPr>
        <p:spPr>
          <a:xfrm>
            <a:off x="466560" y="586800"/>
            <a:ext cx="3201120" cy="3387240"/>
          </a:xfrm>
          <a:prstGeom prst="rect">
            <a:avLst/>
          </a:prstGeom>
          <a:noFill/>
          <a:ln w="0">
            <a:noFill/>
          </a:ln>
        </p:spPr>
        <p:txBody>
          <a:bodyPr anchor="b">
            <a:normAutofit/>
          </a:bodyPr>
          <a:p>
            <a:pPr algn="r">
              <a:lnSpc>
                <a:spcPct val="90000"/>
              </a:lnSpc>
              <a:buNone/>
            </a:pPr>
            <a:r>
              <a:rPr b="0" lang="en-AU" sz="3200" spc="-1" strike="noStrike">
                <a:solidFill>
                  <a:srgbClr val="ffffff"/>
                </a:solidFill>
                <a:latin typeface="Calibri Light"/>
              </a:rPr>
              <a:t>Actions of decolonisation in every day life</a:t>
            </a:r>
            <a:endParaRPr b="0" lang="en-US" sz="3200" spc="-1" strike="noStrike">
              <a:solidFill>
                <a:srgbClr val="000000"/>
              </a:solidFill>
              <a:latin typeface="Calibri"/>
            </a:endParaRPr>
          </a:p>
        </p:txBody>
      </p:sp>
      <p:sp>
        <p:nvSpPr>
          <p:cNvPr id="194" name="PlaceHolder 2"/>
          <p:cNvSpPr>
            <a:spLocks noGrp="1"/>
          </p:cNvSpPr>
          <p:nvPr>
            <p:ph/>
          </p:nvPr>
        </p:nvSpPr>
        <p:spPr>
          <a:xfrm>
            <a:off x="4810320" y="649440"/>
            <a:ext cx="6554880" cy="5545800"/>
          </a:xfrm>
          <a:prstGeom prst="rect">
            <a:avLst/>
          </a:prstGeom>
          <a:noFill/>
          <a:ln w="0">
            <a:noFill/>
          </a:ln>
        </p:spPr>
        <p:txBody>
          <a:bodyPr anchor="ctr">
            <a:normAutofit fontScale="92000"/>
          </a:bodyPr>
          <a:p>
            <a:pPr>
              <a:lnSpc>
                <a:spcPct val="90000"/>
              </a:lnSpc>
              <a:spcBef>
                <a:spcPts val="1001"/>
              </a:spcBef>
              <a:buNone/>
              <a:tabLst>
                <a:tab algn="l" pos="0"/>
              </a:tabLst>
            </a:pPr>
            <a:endParaRPr b="0" lang="en-US" sz="28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a:t>
            </a:r>
            <a:r>
              <a:rPr b="0" lang="en-AU" sz="2000" spc="-1" strike="noStrike">
                <a:solidFill>
                  <a:srgbClr val="000000"/>
                </a:solidFill>
                <a:latin typeface="Calibri"/>
              </a:rPr>
              <a:t>Decolonisation is not a simple act, it is a journey that requires more than simple words and cannot be achieved in a short time frame” (Green &amp; Bennett, 2018, p. 262)</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Bottom-up approach involving all people at all levels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Open and effective communication between all people, at all levels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Both individual and collective accountability – between and across communities</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Social workers in Australia can engage with:</a:t>
            </a:r>
            <a:endParaRPr b="0" lang="en-US" sz="20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tabLst>
                <a:tab algn="l" pos="0"/>
              </a:tabLst>
            </a:pPr>
            <a:r>
              <a:rPr b="0" lang="en-AU" sz="1600" spc="-1" strike="noStrike">
                <a:solidFill>
                  <a:srgbClr val="000000"/>
                </a:solidFill>
                <a:latin typeface="Calibri"/>
              </a:rPr>
              <a:t>Local and global advocacy</a:t>
            </a:r>
            <a:endParaRPr b="0" lang="en-US" sz="16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tabLst>
                <a:tab algn="l" pos="0"/>
              </a:tabLst>
            </a:pPr>
            <a:r>
              <a:rPr b="0" lang="en-AU" sz="1600" spc="-1" strike="noStrike">
                <a:solidFill>
                  <a:srgbClr val="000000"/>
                </a:solidFill>
                <a:latin typeface="Calibri"/>
              </a:rPr>
              <a:t>Focus on the rights of Indigenous peoples</a:t>
            </a:r>
            <a:endParaRPr b="0" lang="en-US" sz="16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tabLst>
                <a:tab algn="l" pos="0"/>
              </a:tabLst>
            </a:pPr>
            <a:r>
              <a:rPr b="0" lang="en-AU" sz="1600" spc="-1" strike="noStrike">
                <a:solidFill>
                  <a:srgbClr val="000000"/>
                </a:solidFill>
                <a:latin typeface="Calibri"/>
              </a:rPr>
              <a:t>Advocacy for self-determination</a:t>
            </a:r>
            <a:endParaRPr b="0" lang="en-US" sz="16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tabLst>
                <a:tab algn="l" pos="0"/>
              </a:tabLst>
            </a:pPr>
            <a:r>
              <a:rPr b="0" lang="en-AU" sz="1600" spc="-1" strike="noStrike">
                <a:solidFill>
                  <a:srgbClr val="000000"/>
                </a:solidFill>
                <a:latin typeface="Calibri"/>
              </a:rPr>
              <a:t>Cultural awareness, safety and responsiveness in professional education, training, practice</a:t>
            </a:r>
            <a:endParaRPr b="0" lang="en-US" sz="16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tabLst>
                <a:tab algn="l" pos="0"/>
              </a:tabLst>
            </a:pPr>
            <a:r>
              <a:rPr b="0" lang="en-AU" sz="1600" spc="-1" strike="noStrike">
                <a:solidFill>
                  <a:srgbClr val="000000"/>
                </a:solidFill>
                <a:latin typeface="Calibri"/>
              </a:rPr>
              <a:t>Values and ethics: Person in environment, respect and dignity, social justice </a:t>
            </a:r>
            <a:endParaRPr b="0" lang="en-US" sz="1600" spc="-1" strike="noStrike">
              <a:solidFill>
                <a:srgbClr val="000000"/>
              </a:solidFill>
              <a:latin typeface="Calibri"/>
            </a:endParaRPr>
          </a:p>
          <a:p>
            <a:pPr>
              <a:lnSpc>
                <a:spcPct val="90000"/>
              </a:lnSpc>
              <a:spcBef>
                <a:spcPts val="1001"/>
              </a:spcBef>
              <a:buNone/>
              <a:tabLst>
                <a:tab algn="l" pos="0"/>
              </a:tabLst>
            </a:pPr>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5"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6"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7"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98"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99"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200"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201"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202" name="PlaceHolder 1"/>
          <p:cNvSpPr>
            <a:spLocks noGrp="1"/>
          </p:cNvSpPr>
          <p:nvPr>
            <p:ph type="title"/>
          </p:nvPr>
        </p:nvSpPr>
        <p:spPr>
          <a:xfrm>
            <a:off x="380880" y="649440"/>
            <a:ext cx="3519720" cy="3387240"/>
          </a:xfrm>
          <a:prstGeom prst="rect">
            <a:avLst/>
          </a:prstGeom>
          <a:noFill/>
          <a:ln w="0">
            <a:noFill/>
          </a:ln>
        </p:spPr>
        <p:txBody>
          <a:bodyPr anchor="b">
            <a:normAutofit/>
          </a:bodyPr>
          <a:p>
            <a:pPr algn="r">
              <a:lnSpc>
                <a:spcPct val="90000"/>
              </a:lnSpc>
              <a:buNone/>
            </a:pPr>
            <a:r>
              <a:rPr b="0" lang="en-AU" sz="3200" spc="-1" strike="noStrike">
                <a:solidFill>
                  <a:srgbClr val="ffffff"/>
                </a:solidFill>
                <a:latin typeface="Calibri Light"/>
              </a:rPr>
              <a:t>Decolonisation actions in personal, professional and </a:t>
            </a:r>
            <a:br/>
            <a:r>
              <a:rPr b="0" lang="en-AU" sz="3200" spc="-1" strike="noStrike">
                <a:solidFill>
                  <a:srgbClr val="ffffff"/>
                </a:solidFill>
                <a:latin typeface="Calibri Light"/>
              </a:rPr>
              <a:t>public life </a:t>
            </a:r>
            <a:endParaRPr b="0" lang="en-US" sz="3200" spc="-1" strike="noStrike">
              <a:solidFill>
                <a:srgbClr val="000000"/>
              </a:solidFill>
              <a:latin typeface="Calibri"/>
            </a:endParaRPr>
          </a:p>
        </p:txBody>
      </p:sp>
      <p:sp>
        <p:nvSpPr>
          <p:cNvPr id="203" name="PlaceHolder 2"/>
          <p:cNvSpPr>
            <a:spLocks noGrp="1"/>
          </p:cNvSpPr>
          <p:nvPr>
            <p:ph/>
          </p:nvPr>
        </p:nvSpPr>
        <p:spPr>
          <a:xfrm>
            <a:off x="4810320" y="649440"/>
            <a:ext cx="6554880" cy="55458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Culturally respectful and responsive services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Creating culturally welcoming and safe space for service users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Integrating Indigenous knowledges and perspectives (ways of knowing, being, doing)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Ways of working that strengthen cultural identity and integrity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Making efforts towards being trusted in the community</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04"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05"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06"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207"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208"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209"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210"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211" name="PlaceHolder 1"/>
          <p:cNvSpPr>
            <a:spLocks noGrp="1"/>
          </p:cNvSpPr>
          <p:nvPr>
            <p:ph type="title"/>
          </p:nvPr>
        </p:nvSpPr>
        <p:spPr>
          <a:xfrm>
            <a:off x="466560" y="586800"/>
            <a:ext cx="3201120" cy="3387240"/>
          </a:xfrm>
          <a:prstGeom prst="rect">
            <a:avLst/>
          </a:prstGeom>
          <a:noFill/>
          <a:ln w="0">
            <a:noFill/>
          </a:ln>
        </p:spPr>
        <p:txBody>
          <a:bodyPr anchor="b">
            <a:normAutofit/>
          </a:bodyPr>
          <a:p>
            <a:pPr algn="r">
              <a:lnSpc>
                <a:spcPct val="90000"/>
              </a:lnSpc>
              <a:buNone/>
            </a:pPr>
            <a:r>
              <a:rPr b="0" lang="en-AU" sz="4000" spc="-1" strike="noStrike">
                <a:solidFill>
                  <a:srgbClr val="ffffff"/>
                </a:solidFill>
                <a:latin typeface="Calibri Light"/>
              </a:rPr>
              <a:t>Actions of decolonisation</a:t>
            </a:r>
            <a:endParaRPr b="0" lang="en-US" sz="4000" spc="-1" strike="noStrike">
              <a:solidFill>
                <a:srgbClr val="000000"/>
              </a:solidFill>
              <a:latin typeface="Calibri"/>
            </a:endParaRPr>
          </a:p>
        </p:txBody>
      </p:sp>
      <p:sp>
        <p:nvSpPr>
          <p:cNvPr id="212" name="PlaceHolder 2"/>
          <p:cNvSpPr>
            <a:spLocks noGrp="1"/>
          </p:cNvSpPr>
          <p:nvPr>
            <p:ph/>
          </p:nvPr>
        </p:nvSpPr>
        <p:spPr>
          <a:xfrm>
            <a:off x="4810320" y="649440"/>
            <a:ext cx="6554880" cy="55458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Across community and academic research</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Participatory action research involving community members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Collaborative partnerships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Collaborative consultations</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0"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51"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52"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53"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54"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55"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56"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57" name="PlaceHolder 1"/>
          <p:cNvSpPr>
            <a:spLocks noGrp="1"/>
          </p:cNvSpPr>
          <p:nvPr>
            <p:ph type="title"/>
          </p:nvPr>
        </p:nvSpPr>
        <p:spPr>
          <a:xfrm>
            <a:off x="466560" y="586800"/>
            <a:ext cx="3201120" cy="2239920"/>
          </a:xfrm>
          <a:prstGeom prst="rect">
            <a:avLst/>
          </a:prstGeom>
          <a:noFill/>
          <a:ln w="0">
            <a:noFill/>
          </a:ln>
        </p:spPr>
        <p:txBody>
          <a:bodyPr anchor="b">
            <a:normAutofit/>
          </a:bodyPr>
          <a:p>
            <a:pPr algn="ctr">
              <a:lnSpc>
                <a:spcPct val="90000"/>
              </a:lnSpc>
              <a:buNone/>
            </a:pPr>
            <a:r>
              <a:rPr b="0" lang="en-AU" sz="2800" spc="-1" strike="noStrike">
                <a:solidFill>
                  <a:srgbClr val="ffffff"/>
                </a:solidFill>
                <a:latin typeface="Calibri Light"/>
              </a:rPr>
              <a:t>Acknowledgement of Country</a:t>
            </a:r>
            <a:endParaRPr b="0" lang="en-US" sz="2800" spc="-1" strike="noStrike">
              <a:solidFill>
                <a:srgbClr val="000000"/>
              </a:solidFill>
              <a:latin typeface="Calibri"/>
            </a:endParaRPr>
          </a:p>
        </p:txBody>
      </p:sp>
      <p:sp>
        <p:nvSpPr>
          <p:cNvPr id="58" name="PlaceHolder 2"/>
          <p:cNvSpPr>
            <a:spLocks noGrp="1"/>
          </p:cNvSpPr>
          <p:nvPr>
            <p:ph/>
          </p:nvPr>
        </p:nvSpPr>
        <p:spPr>
          <a:xfrm>
            <a:off x="4810320" y="649440"/>
            <a:ext cx="6554880" cy="5545800"/>
          </a:xfrm>
          <a:prstGeom prst="rect">
            <a:avLst/>
          </a:prstGeom>
          <a:noFill/>
          <a:ln w="0">
            <a:noFill/>
          </a:ln>
        </p:spPr>
        <p:txBody>
          <a:bodyPr anchor="ctr">
            <a:normAutofit/>
          </a:bodyPr>
          <a:p>
            <a:pPr marL="228600" indent="-228600">
              <a:lnSpc>
                <a:spcPct val="90000"/>
              </a:lnSpc>
              <a:spcBef>
                <a:spcPts val="1001"/>
              </a:spcBef>
              <a:buClr>
                <a:srgbClr val="000000"/>
              </a:buClr>
              <a:buFont typeface="Arial"/>
              <a:buChar char="•"/>
            </a:pPr>
            <a:r>
              <a:rPr b="0" lang="en-AU" sz="2000" spc="-1" strike="noStrike">
                <a:solidFill>
                  <a:srgbClr val="000000"/>
                </a:solidFill>
                <a:latin typeface="Calibri"/>
              </a:rPr>
              <a:t>As a staff member of UniSC, I acknowledge the Traditional Custodians of the lands and waters upon which my University campuses are located. These are </a:t>
            </a:r>
            <a:r>
              <a:rPr b="0" lang="en-AU" sz="2000" spc="-1" strike="noStrike">
                <a:solidFill>
                  <a:srgbClr val="000000"/>
                </a:solidFill>
                <a:latin typeface="Calibri"/>
              </a:rPr>
              <a:t>the lands of the Kabi Kabi/Gubbi Gubbi people, the Butchulla people and the Yugarabul, Yuggera/Jagera and Turrbal people. </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I pay my respects to Elders past, present and emerging, and I recognise that these lands have always been places of learning and teaching for all.</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3"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14"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15"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216"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217"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218"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219"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220" name="PlaceHolder 1"/>
          <p:cNvSpPr>
            <a:spLocks noGrp="1"/>
          </p:cNvSpPr>
          <p:nvPr>
            <p:ph type="title"/>
          </p:nvPr>
        </p:nvSpPr>
        <p:spPr>
          <a:xfrm>
            <a:off x="466560" y="586800"/>
            <a:ext cx="3201120" cy="2642400"/>
          </a:xfrm>
          <a:prstGeom prst="rect">
            <a:avLst/>
          </a:prstGeom>
          <a:noFill/>
          <a:ln w="0">
            <a:noFill/>
          </a:ln>
        </p:spPr>
        <p:txBody>
          <a:bodyPr anchor="b">
            <a:normAutofit/>
          </a:bodyPr>
          <a:p>
            <a:pPr algn="r">
              <a:lnSpc>
                <a:spcPct val="90000"/>
              </a:lnSpc>
              <a:buNone/>
            </a:pPr>
            <a:r>
              <a:rPr b="0" lang="en-AU" sz="2800" spc="-1" strike="noStrike">
                <a:solidFill>
                  <a:srgbClr val="ffffff"/>
                </a:solidFill>
                <a:latin typeface="Calibri Light"/>
              </a:rPr>
              <a:t>Actions of decolonisation</a:t>
            </a:r>
            <a:endParaRPr b="0" lang="en-US" sz="2800" spc="-1" strike="noStrike">
              <a:solidFill>
                <a:srgbClr val="000000"/>
              </a:solidFill>
              <a:latin typeface="Calibri"/>
            </a:endParaRPr>
          </a:p>
        </p:txBody>
      </p:sp>
      <p:sp>
        <p:nvSpPr>
          <p:cNvPr id="221" name="PlaceHolder 2"/>
          <p:cNvSpPr>
            <a:spLocks noGrp="1"/>
          </p:cNvSpPr>
          <p:nvPr>
            <p:ph/>
          </p:nvPr>
        </p:nvSpPr>
        <p:spPr>
          <a:xfrm>
            <a:off x="4810320" y="649440"/>
            <a:ext cx="6554880" cy="5545800"/>
          </a:xfrm>
          <a:prstGeom prst="rect">
            <a:avLst/>
          </a:prstGeom>
          <a:noFill/>
          <a:ln w="0">
            <a:noFill/>
          </a:ln>
        </p:spPr>
        <p:txBody>
          <a:bodyPr anchor="ctr">
            <a:normAutofit fontScale="82000"/>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The United Nations Declaration on the Rights of Indigenous people, 2007.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Indigenous people’s right to self-determination is paramount to their quality of life, enjoying their capabilities.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Indigenous rights for realising self-determination can change their human freedoms for ‘being able to do’.</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Being able to pursue development from all domains – economic, political, social, cultural, spiritual and so on. </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The UNDRIP (2007) lists several key rights in the process of decolonisation, including:</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en-AU" sz="1600" spc="-1" strike="noStrike">
                <a:solidFill>
                  <a:srgbClr val="000000"/>
                </a:solidFill>
                <a:latin typeface="Calibri"/>
              </a:rPr>
              <a:t>the right to autonomy and self-governance </a:t>
            </a:r>
            <a:endParaRPr b="0" lang="en-US" sz="16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en-AU" sz="1600" spc="-1" strike="noStrike">
                <a:solidFill>
                  <a:srgbClr val="000000"/>
                </a:solidFill>
                <a:latin typeface="Calibri"/>
              </a:rPr>
              <a:t>freedom from forced removal of children</a:t>
            </a:r>
            <a:endParaRPr b="0" lang="en-US" sz="16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en-AU" sz="1600" spc="-1" strike="noStrike">
                <a:solidFill>
                  <a:srgbClr val="000000"/>
                </a:solidFill>
                <a:latin typeface="Calibri"/>
              </a:rPr>
              <a:t>protection of archaeological and historical sites, and repatriation of ceremonial objects and human remains</a:t>
            </a:r>
            <a:endParaRPr b="0" lang="en-US" sz="16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en-AU" sz="1600" spc="-1" strike="noStrike">
                <a:solidFill>
                  <a:srgbClr val="000000"/>
                </a:solidFill>
                <a:latin typeface="Calibri"/>
              </a:rPr>
              <a:t>the right to provide education in their own language</a:t>
            </a:r>
            <a:endParaRPr b="0" lang="en-US" sz="16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en-AU" sz="1600" spc="-1" strike="noStrike">
                <a:solidFill>
                  <a:srgbClr val="000000"/>
                </a:solidFill>
                <a:latin typeface="Calibri"/>
              </a:rPr>
              <a:t>state-owned media should reflect Indigenous cultural diversity</a:t>
            </a:r>
            <a:endParaRPr b="0" lang="en-US" sz="16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en-AU" sz="1600" spc="-1" strike="noStrike">
                <a:solidFill>
                  <a:srgbClr val="000000"/>
                </a:solidFill>
                <a:latin typeface="Calibri"/>
              </a:rPr>
              <a:t>legal recognition of traditional lands, territories and resources (O'Dowd &amp; Heckenberg, 2020)</a:t>
            </a:r>
            <a:endParaRPr b="0" lang="en-US"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2"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23"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24"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225"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226"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227"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228"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229" name="PlaceHolder 1"/>
          <p:cNvSpPr>
            <a:spLocks noGrp="1"/>
          </p:cNvSpPr>
          <p:nvPr>
            <p:ph type="title"/>
          </p:nvPr>
        </p:nvSpPr>
        <p:spPr>
          <a:xfrm>
            <a:off x="466560" y="586800"/>
            <a:ext cx="3201120" cy="2841840"/>
          </a:xfrm>
          <a:prstGeom prst="rect">
            <a:avLst/>
          </a:prstGeom>
          <a:noFill/>
          <a:ln w="0">
            <a:noFill/>
          </a:ln>
        </p:spPr>
        <p:txBody>
          <a:bodyPr anchor="b">
            <a:normAutofit/>
          </a:bodyPr>
          <a:p>
            <a:pPr algn="r">
              <a:lnSpc>
                <a:spcPct val="90000"/>
              </a:lnSpc>
              <a:buNone/>
            </a:pPr>
            <a:r>
              <a:rPr b="0" lang="en-AU" sz="2400" spc="-1" strike="noStrike">
                <a:solidFill>
                  <a:srgbClr val="ffffff"/>
                </a:solidFill>
                <a:latin typeface="Calibri Light"/>
              </a:rPr>
              <a:t>Actions of decolonisation</a:t>
            </a:r>
            <a:endParaRPr b="0" lang="en-US" sz="2400" spc="-1" strike="noStrike">
              <a:solidFill>
                <a:srgbClr val="000000"/>
              </a:solidFill>
              <a:latin typeface="Calibri"/>
            </a:endParaRPr>
          </a:p>
        </p:txBody>
      </p:sp>
      <p:sp>
        <p:nvSpPr>
          <p:cNvPr id="230" name="PlaceHolder 2"/>
          <p:cNvSpPr>
            <a:spLocks noGrp="1"/>
          </p:cNvSpPr>
          <p:nvPr>
            <p:ph/>
          </p:nvPr>
        </p:nvSpPr>
        <p:spPr>
          <a:xfrm>
            <a:off x="4810320" y="511560"/>
            <a:ext cx="6554880" cy="59058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a:t>
            </a:r>
            <a:r>
              <a:rPr b="0" lang="en-AU" sz="2000" spc="-1" strike="noStrike">
                <a:solidFill>
                  <a:srgbClr val="000000"/>
                </a:solidFill>
                <a:latin typeface="Calibri"/>
              </a:rPr>
              <a:t>In this contested space between the two knowledge systems, the cultural interface (Nakata, 1998), things are not clearly black or white, Indigenous or Western. In this space are histories, politics, economics, multiple and interconnected discourses, social practices and knowledge technologies which condition how we all come to look at the world, how we come to know and understand our changing realties in the everyday, and how and what knowledge we operationalise in our daily lives”(Nakata, 2007, p. 9).</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Decolonisation process happens with self-awareness and self-examination</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32"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33"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234"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235"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236"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237"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238" name="PlaceHolder 1"/>
          <p:cNvSpPr>
            <a:spLocks noGrp="1"/>
          </p:cNvSpPr>
          <p:nvPr>
            <p:ph type="title"/>
          </p:nvPr>
        </p:nvSpPr>
        <p:spPr>
          <a:xfrm>
            <a:off x="466560" y="586800"/>
            <a:ext cx="3201120" cy="2038680"/>
          </a:xfrm>
          <a:prstGeom prst="rect">
            <a:avLst/>
          </a:prstGeom>
          <a:noFill/>
          <a:ln w="0">
            <a:noFill/>
          </a:ln>
        </p:spPr>
        <p:txBody>
          <a:bodyPr anchor="b">
            <a:normAutofit/>
          </a:bodyPr>
          <a:p>
            <a:pPr algn="r">
              <a:lnSpc>
                <a:spcPct val="90000"/>
              </a:lnSpc>
              <a:buNone/>
            </a:pPr>
            <a:r>
              <a:rPr b="0" lang="en-AU" sz="2800" spc="-1" strike="noStrike">
                <a:solidFill>
                  <a:srgbClr val="ffffff"/>
                </a:solidFill>
                <a:latin typeface="Calibri Light"/>
              </a:rPr>
              <a:t>Actions of decolonisation</a:t>
            </a:r>
            <a:endParaRPr b="0" lang="en-US" sz="2800" spc="-1" strike="noStrike">
              <a:solidFill>
                <a:srgbClr val="000000"/>
              </a:solidFill>
              <a:latin typeface="Calibri"/>
            </a:endParaRPr>
          </a:p>
        </p:txBody>
      </p:sp>
      <p:sp>
        <p:nvSpPr>
          <p:cNvPr id="239" name="PlaceHolder 2"/>
          <p:cNvSpPr>
            <a:spLocks noGrp="1"/>
          </p:cNvSpPr>
          <p:nvPr>
            <p:ph/>
          </p:nvPr>
        </p:nvSpPr>
        <p:spPr>
          <a:xfrm>
            <a:off x="4236480" y="377640"/>
            <a:ext cx="7128720" cy="6098400"/>
          </a:xfrm>
          <a:prstGeom prst="rect">
            <a:avLst/>
          </a:prstGeom>
          <a:noFill/>
          <a:ln w="0">
            <a:noFill/>
          </a:ln>
        </p:spPr>
        <p:txBody>
          <a:bodyPr anchor="ctr">
            <a:normAutofit fontScale="87000"/>
          </a:bodyPr>
          <a:p>
            <a:pPr>
              <a:lnSpc>
                <a:spcPct val="90000"/>
              </a:lnSpc>
              <a:spcBef>
                <a:spcPts val="1001"/>
              </a:spcBef>
              <a:buNone/>
            </a:pPr>
            <a:endParaRPr b="0" lang="en-US" sz="28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Self-awareness: Know your self – values, beliefs, attitudes, perspectives, knowledges and life experiences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How do I engage in decolonisation process?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How can I make practice-related decisions?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Who do I work with?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How do I do this? </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Personal and professional responsibility and accountability; proactivity for involvement and leadership</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Respect, dignity, social justice, personal and professional integrity</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Interface between the Indigenous and non-Indigenous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Celebrating beliefs, values and knowledges of the individual and community</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Professional accountability for providing all perspectives for all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Challenge self and others to examine perspectives with critical analysis and reflections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It is an ongoing process and the journey is personal and different for each individual person</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0"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41"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42"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243"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244"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245"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246"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247" name="PlaceHolder 1"/>
          <p:cNvSpPr>
            <a:spLocks noGrp="1"/>
          </p:cNvSpPr>
          <p:nvPr>
            <p:ph type="title"/>
          </p:nvPr>
        </p:nvSpPr>
        <p:spPr>
          <a:xfrm>
            <a:off x="466560" y="586800"/>
            <a:ext cx="3201120" cy="3387240"/>
          </a:xfrm>
          <a:prstGeom prst="rect">
            <a:avLst/>
          </a:prstGeom>
          <a:noFill/>
          <a:ln w="0">
            <a:noFill/>
          </a:ln>
        </p:spPr>
        <p:txBody>
          <a:bodyPr anchor="b">
            <a:normAutofit/>
          </a:bodyPr>
          <a:p>
            <a:pPr algn="r">
              <a:lnSpc>
                <a:spcPct val="90000"/>
              </a:lnSpc>
              <a:buNone/>
            </a:pPr>
            <a:r>
              <a:rPr b="0" lang="en-AU" sz="2800" spc="-1" strike="noStrike">
                <a:solidFill>
                  <a:srgbClr val="ffffff"/>
                </a:solidFill>
                <a:latin typeface="Calibri Light"/>
              </a:rPr>
              <a:t>Actions of decolonisation</a:t>
            </a:r>
            <a:endParaRPr b="0" lang="en-US" sz="2800" spc="-1" strike="noStrike">
              <a:solidFill>
                <a:srgbClr val="000000"/>
              </a:solidFill>
              <a:latin typeface="Calibri"/>
            </a:endParaRPr>
          </a:p>
        </p:txBody>
      </p:sp>
      <p:sp>
        <p:nvSpPr>
          <p:cNvPr id="248" name="PlaceHolder 2"/>
          <p:cNvSpPr>
            <a:spLocks noGrp="1"/>
          </p:cNvSpPr>
          <p:nvPr>
            <p:ph/>
          </p:nvPr>
        </p:nvSpPr>
        <p:spPr>
          <a:xfrm>
            <a:off x="4633920" y="469080"/>
            <a:ext cx="6554880" cy="629208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Being aware of motivations behind implementing decolonisation perspectives and actions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Understanding and working with community consultations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Understanding contexts of a diverse range of resources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Developing techniques for critical evaluation of resources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Challenging stereotypes and beliefs about all people</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Acknowledging the impact of past and current government policies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Understanding the impact of colonisation and moving towards decolonisation</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Recognising the influence of media representation on societal beliefs and attitudes</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9"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50"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51"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252"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253"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254"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255"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256" name="PlaceHolder 1"/>
          <p:cNvSpPr>
            <a:spLocks noGrp="1"/>
          </p:cNvSpPr>
          <p:nvPr>
            <p:ph type="title"/>
          </p:nvPr>
        </p:nvSpPr>
        <p:spPr>
          <a:xfrm>
            <a:off x="466560" y="586800"/>
            <a:ext cx="3201120" cy="1518480"/>
          </a:xfrm>
          <a:prstGeom prst="rect">
            <a:avLst/>
          </a:prstGeom>
          <a:noFill/>
          <a:ln w="0">
            <a:noFill/>
          </a:ln>
        </p:spPr>
        <p:txBody>
          <a:bodyPr anchor="b">
            <a:normAutofit/>
          </a:bodyPr>
          <a:p>
            <a:pPr algn="r">
              <a:lnSpc>
                <a:spcPct val="90000"/>
              </a:lnSpc>
              <a:buNone/>
            </a:pPr>
            <a:r>
              <a:rPr b="0" lang="en-AU" sz="2800" spc="-1" strike="noStrike">
                <a:solidFill>
                  <a:srgbClr val="ffffff"/>
                </a:solidFill>
                <a:latin typeface="Calibri Light"/>
              </a:rPr>
              <a:t>References</a:t>
            </a:r>
            <a:endParaRPr b="0" lang="en-US" sz="2800" spc="-1" strike="noStrike">
              <a:solidFill>
                <a:srgbClr val="000000"/>
              </a:solidFill>
              <a:latin typeface="Calibri"/>
            </a:endParaRPr>
          </a:p>
        </p:txBody>
      </p:sp>
      <p:sp>
        <p:nvSpPr>
          <p:cNvPr id="257" name="PlaceHolder 2"/>
          <p:cNvSpPr>
            <a:spLocks noGrp="1"/>
          </p:cNvSpPr>
          <p:nvPr>
            <p:ph/>
          </p:nvPr>
        </p:nvSpPr>
        <p:spPr>
          <a:xfrm>
            <a:off x="4810320" y="649440"/>
            <a:ext cx="6554880" cy="477792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1200" spc="-1" strike="noStrike">
                <a:solidFill>
                  <a:srgbClr val="000000"/>
                </a:solidFill>
                <a:latin typeface="Calibri"/>
              </a:rPr>
              <a:t>Australian National University. (n.d.). Decolonial possibilities. Available from </a:t>
            </a:r>
            <a:r>
              <a:rPr b="0" lang="en-AU" sz="1200" spc="-1" strike="noStrike" u="sng">
                <a:solidFill>
                  <a:srgbClr val="0563c1"/>
                </a:solidFill>
                <a:uFillTx/>
                <a:latin typeface="Calibri"/>
                <a:hlinkClick r:id="rId1"/>
              </a:rPr>
              <a:t>https://decolonialpossibilities.anu.edu.au/resources/</a:t>
            </a:r>
            <a:r>
              <a:rPr b="0" lang="en-AU" sz="1200" spc="-1" strike="noStrike">
                <a:solidFill>
                  <a:srgbClr val="000000"/>
                </a:solidFill>
                <a:latin typeface="Calibri"/>
              </a:rPr>
              <a:t> </a:t>
            </a:r>
            <a:endParaRPr b="0" lang="en-US" sz="12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200" spc="-1" strike="noStrike">
                <a:solidFill>
                  <a:srgbClr val="000000"/>
                </a:solidFill>
                <a:latin typeface="Calibri"/>
              </a:rPr>
              <a:t> </a:t>
            </a:r>
            <a:r>
              <a:rPr b="0" lang="en-AU" sz="1200" spc="-1" strike="noStrike">
                <a:solidFill>
                  <a:srgbClr val="000000"/>
                </a:solidFill>
                <a:latin typeface="Calibri"/>
              </a:rPr>
              <a:t>Briskman, L. (2014). Social work with Indigenous communities: A human rights approach (2</a:t>
            </a:r>
            <a:r>
              <a:rPr b="0" lang="en-AU" sz="1200" spc="-1" strike="noStrike" baseline="30000">
                <a:solidFill>
                  <a:srgbClr val="000000"/>
                </a:solidFill>
                <a:latin typeface="Calibri"/>
              </a:rPr>
              <a:t>nd</a:t>
            </a:r>
            <a:r>
              <a:rPr b="0" lang="en-AU" sz="1200" spc="-1" strike="noStrike">
                <a:solidFill>
                  <a:srgbClr val="000000"/>
                </a:solidFill>
                <a:latin typeface="Calibri"/>
              </a:rPr>
              <a:t> edition). The Federation Press. </a:t>
            </a:r>
            <a:endParaRPr b="0" lang="en-US" sz="12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200" spc="-1" strike="noStrike">
                <a:solidFill>
                  <a:srgbClr val="000000"/>
                </a:solidFill>
                <a:latin typeface="Calibri"/>
              </a:rPr>
              <a:t>Human Development Report Office. (19 February, 2015). What is human development? </a:t>
            </a:r>
            <a:r>
              <a:rPr b="0" lang="en-AU" sz="1200" spc="-1" strike="noStrike" u="sng">
                <a:solidFill>
                  <a:srgbClr val="0563c1"/>
                </a:solidFill>
                <a:uFillTx/>
                <a:latin typeface="Calibri"/>
                <a:hlinkClick r:id="rId2"/>
              </a:rPr>
              <a:t>https://hdr.undp.org/content/what-human-development</a:t>
            </a:r>
            <a:endParaRPr b="0" lang="en-US" sz="12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200" spc="-1" strike="noStrike">
                <a:solidFill>
                  <a:srgbClr val="000000"/>
                </a:solidFill>
                <a:latin typeface="Calibri"/>
              </a:rPr>
              <a:t>Green, S. &amp; Bennett, B. (2018). Wayanha: A decolonised social work. Australian Social Work, 71(3), 261-264. https://doi: 10.1080/0312407X.2018.1469654 </a:t>
            </a:r>
            <a:endParaRPr b="0" lang="en-US" sz="12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200" spc="-1" strike="noStrike">
                <a:solidFill>
                  <a:srgbClr val="000000"/>
                </a:solidFill>
                <a:latin typeface="Calibri"/>
              </a:rPr>
              <a:t>Nakata, M. (2007). The cultural interface. The Australian Journal of Indigenous Education, 36 (Supplement), 7-14. </a:t>
            </a:r>
            <a:endParaRPr b="0" lang="en-US" sz="12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200" spc="-1" strike="noStrike">
                <a:solidFill>
                  <a:srgbClr val="000000"/>
                </a:solidFill>
                <a:latin typeface="Calibri"/>
              </a:rPr>
              <a:t> </a:t>
            </a:r>
            <a:r>
              <a:rPr b="0" lang="en-AU" sz="1200" spc="-1" strike="noStrike">
                <a:solidFill>
                  <a:srgbClr val="000000"/>
                </a:solidFill>
                <a:latin typeface="Calibri"/>
              </a:rPr>
              <a:t>O'Dowd, M. &amp; Heckenberg, R. (June 23, 2020). Explainer: What is decolonisation? The Conversation. https://theconversation.com/explainer-what-is-decolonisation-131455 </a:t>
            </a:r>
            <a:endParaRPr b="0" lang="en-US" sz="12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200" spc="-1" strike="noStrike">
                <a:solidFill>
                  <a:srgbClr val="000000"/>
                </a:solidFill>
                <a:latin typeface="Calibri"/>
              </a:rPr>
              <a:t>Walker, M. &amp; Unterhalter, E. (2007). The Capability Approach: Its potential for work in education. In M. Walker &amp; E. Unterhalter (Eds). </a:t>
            </a:r>
            <a:r>
              <a:rPr b="0" i="1" lang="en-AU" sz="1200" spc="-1" strike="noStrike">
                <a:solidFill>
                  <a:srgbClr val="000000"/>
                </a:solidFill>
                <a:latin typeface="Calibri"/>
              </a:rPr>
              <a:t>Amartya Sen’s Capability Approach and Social Justice in Education</a:t>
            </a:r>
            <a:r>
              <a:rPr b="0" lang="en-AU" sz="1200" spc="-1" strike="noStrike">
                <a:solidFill>
                  <a:srgbClr val="000000"/>
                </a:solidFill>
                <a:latin typeface="Calibri"/>
              </a:rPr>
              <a:t>. Palgrave Macmillan. </a:t>
            </a:r>
            <a:r>
              <a:rPr b="0" lang="en-AU" sz="1200" spc="-1" strike="noStrike" u="sng">
                <a:solidFill>
                  <a:srgbClr val="0563c1"/>
                </a:solidFill>
                <a:uFillTx/>
                <a:latin typeface="Calibri"/>
                <a:hlinkClick r:id="rId3"/>
              </a:rPr>
              <a:t>https://doi.org/10.1057/9780230604810_1</a:t>
            </a:r>
            <a:endParaRPr b="0" lang="en-US" sz="12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1200" spc="-1" strike="noStrike">
                <a:solidFill>
                  <a:srgbClr val="000000"/>
                </a:solidFill>
                <a:latin typeface="Calibri"/>
              </a:rPr>
              <a:t>Walter, M. &amp; Baltra-Ulloa, J. (2019). Australian social work is white. In B. Bennett &amp; S. Green (Eds.). Our voices: Aboriginal social work. Bloomsbury Publishing Plc.</a:t>
            </a:r>
            <a:endParaRPr b="0" lang="en-US" sz="1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9"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60"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61"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62"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63"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64"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65"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66" name="PlaceHolder 1"/>
          <p:cNvSpPr>
            <a:spLocks noGrp="1"/>
          </p:cNvSpPr>
          <p:nvPr>
            <p:ph type="title"/>
          </p:nvPr>
        </p:nvSpPr>
        <p:spPr>
          <a:xfrm>
            <a:off x="466560" y="586800"/>
            <a:ext cx="3201120" cy="2501640"/>
          </a:xfrm>
          <a:prstGeom prst="rect">
            <a:avLst/>
          </a:prstGeom>
          <a:noFill/>
          <a:ln w="0">
            <a:noFill/>
          </a:ln>
        </p:spPr>
        <p:txBody>
          <a:bodyPr anchor="b">
            <a:normAutofit/>
          </a:bodyPr>
          <a:p>
            <a:pPr algn="r">
              <a:lnSpc>
                <a:spcPct val="90000"/>
              </a:lnSpc>
              <a:buNone/>
            </a:pPr>
            <a:r>
              <a:rPr b="0" lang="en-AU" sz="4000" spc="-1" strike="noStrike">
                <a:solidFill>
                  <a:srgbClr val="ffffff"/>
                </a:solidFill>
                <a:latin typeface="Calibri Light"/>
              </a:rPr>
              <a:t>Outline</a:t>
            </a:r>
            <a:endParaRPr b="0" lang="en-US" sz="4000" spc="-1" strike="noStrike">
              <a:solidFill>
                <a:srgbClr val="000000"/>
              </a:solidFill>
              <a:latin typeface="Calibri"/>
            </a:endParaRPr>
          </a:p>
        </p:txBody>
      </p:sp>
      <p:sp>
        <p:nvSpPr>
          <p:cNvPr id="67" name="PlaceHolder 2"/>
          <p:cNvSpPr>
            <a:spLocks noGrp="1"/>
          </p:cNvSpPr>
          <p:nvPr>
            <p:ph/>
          </p:nvPr>
        </p:nvSpPr>
        <p:spPr>
          <a:xfrm>
            <a:off x="4810320" y="649440"/>
            <a:ext cx="6554880" cy="55458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 </a:t>
            </a:r>
            <a:r>
              <a:rPr b="0" lang="en-AU" sz="2000" spc="-1" strike="noStrike">
                <a:solidFill>
                  <a:srgbClr val="000000"/>
                </a:solidFill>
                <a:latin typeface="Calibri"/>
              </a:rPr>
              <a:t>Touching base with human development</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 </a:t>
            </a:r>
            <a:r>
              <a:rPr b="0" lang="en-AU" sz="2000" spc="-1" strike="noStrike">
                <a:solidFill>
                  <a:srgbClr val="000000"/>
                </a:solidFill>
                <a:latin typeface="Calibri"/>
              </a:rPr>
              <a:t>The key issue for this webinar’s area of exploration</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 </a:t>
            </a:r>
            <a:r>
              <a:rPr b="0" lang="en-AU" sz="2000" spc="-1" strike="noStrike">
                <a:solidFill>
                  <a:srgbClr val="000000"/>
                </a:solidFill>
                <a:latin typeface="Calibri"/>
              </a:rPr>
              <a:t>A quick check on colonisation and the impact on world’s Indigenous peoples including their self-determination</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 </a:t>
            </a:r>
            <a:r>
              <a:rPr b="0" lang="en-AU" sz="2000" spc="-1" strike="noStrike">
                <a:solidFill>
                  <a:srgbClr val="000000"/>
                </a:solidFill>
                <a:latin typeface="Calibri"/>
              </a:rPr>
              <a:t>The country case study of Australia</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 </a:t>
            </a:r>
            <a:r>
              <a:rPr b="0" lang="en-AU" sz="2000" spc="-1" strike="noStrike">
                <a:solidFill>
                  <a:srgbClr val="000000"/>
                </a:solidFill>
                <a:latin typeface="Calibri"/>
              </a:rPr>
              <a:t>Decolonisation: What it is about, how it is approached and how it is everybody’s engagement</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8"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69"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70"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71"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72"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73"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74"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75" name="PlaceHolder 1"/>
          <p:cNvSpPr>
            <a:spLocks noGrp="1"/>
          </p:cNvSpPr>
          <p:nvPr>
            <p:ph type="title"/>
          </p:nvPr>
        </p:nvSpPr>
        <p:spPr>
          <a:xfrm>
            <a:off x="466560" y="586800"/>
            <a:ext cx="3349800" cy="2902680"/>
          </a:xfrm>
          <a:prstGeom prst="rect">
            <a:avLst/>
          </a:prstGeom>
          <a:noFill/>
          <a:ln w="0">
            <a:noFill/>
          </a:ln>
        </p:spPr>
        <p:txBody>
          <a:bodyPr anchor="b">
            <a:normAutofit/>
          </a:bodyPr>
          <a:p>
            <a:pPr algn="r">
              <a:lnSpc>
                <a:spcPct val="90000"/>
              </a:lnSpc>
              <a:buNone/>
            </a:pPr>
            <a:r>
              <a:rPr b="0" lang="en-AU" sz="2800" spc="-1" strike="noStrike">
                <a:solidFill>
                  <a:srgbClr val="ffffff"/>
                </a:solidFill>
                <a:latin typeface="Calibri Light"/>
              </a:rPr>
              <a:t>Human development and </a:t>
            </a:r>
            <a:br/>
            <a:r>
              <a:rPr b="0" lang="en-AU" sz="2800" spc="-1" strike="noStrike">
                <a:solidFill>
                  <a:srgbClr val="ffffff"/>
                </a:solidFill>
                <a:latin typeface="Calibri Light"/>
              </a:rPr>
              <a:t>human capabilities</a:t>
            </a:r>
            <a:endParaRPr b="0" lang="en-US" sz="2800" spc="-1" strike="noStrike">
              <a:solidFill>
                <a:srgbClr val="000000"/>
              </a:solidFill>
              <a:latin typeface="Calibri"/>
            </a:endParaRPr>
          </a:p>
        </p:txBody>
      </p:sp>
      <p:sp>
        <p:nvSpPr>
          <p:cNvPr id="76" name="PlaceHolder 2"/>
          <p:cNvSpPr>
            <a:spLocks noGrp="1"/>
          </p:cNvSpPr>
          <p:nvPr>
            <p:ph/>
          </p:nvPr>
        </p:nvSpPr>
        <p:spPr>
          <a:xfrm>
            <a:off x="4236120" y="233280"/>
            <a:ext cx="7660080" cy="641052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a:t>
            </a:r>
            <a:r>
              <a:rPr b="0" lang="en-AU" sz="2000" spc="-1" strike="noStrike">
                <a:solidFill>
                  <a:srgbClr val="000000"/>
                </a:solidFill>
                <a:latin typeface="Calibri"/>
              </a:rPr>
              <a:t>Human development is about expanding the richness of human life rather than simply the richness of the economy. It focuses on people and their opportunities and choice” (HDRO, 2015)</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Human development is having the quality of life one desires and values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The human capabilities approach to quality of life advances human freedom and flourishing in terms of whether people are able to “be” and “do” desirable things in life (HDRO, 2015)</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The human capabilities approach is also interested in social justice (Walker &amp; Unterhalter, 2007). </a:t>
            </a:r>
            <a:endParaRPr b="0" lang="en-US" sz="2000" spc="-1" strike="noStrike">
              <a:solidFill>
                <a:srgbClr val="000000"/>
              </a:solidFill>
              <a:latin typeface="Calibri"/>
            </a:endParaRPr>
          </a:p>
        </p:txBody>
      </p:sp>
      <p:pic>
        <p:nvPicPr>
          <p:cNvPr id="77" name="Picture 4" descr=""/>
          <p:cNvPicPr/>
          <p:nvPr/>
        </p:nvPicPr>
        <p:blipFill>
          <a:blip r:embed="rId1"/>
          <a:stretch/>
        </p:blipFill>
        <p:spPr>
          <a:xfrm>
            <a:off x="4336560" y="3418920"/>
            <a:ext cx="7458840" cy="212292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79"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80"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81"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82"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83"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84"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85" name="PlaceHolder 1"/>
          <p:cNvSpPr>
            <a:spLocks noGrp="1"/>
          </p:cNvSpPr>
          <p:nvPr>
            <p:ph type="title"/>
          </p:nvPr>
        </p:nvSpPr>
        <p:spPr>
          <a:xfrm>
            <a:off x="466560" y="1946160"/>
            <a:ext cx="3201120" cy="1168560"/>
          </a:xfrm>
          <a:prstGeom prst="rect">
            <a:avLst/>
          </a:prstGeom>
          <a:noFill/>
          <a:ln w="0">
            <a:noFill/>
          </a:ln>
        </p:spPr>
        <p:txBody>
          <a:bodyPr anchor="b">
            <a:normAutofit/>
          </a:bodyPr>
          <a:p>
            <a:pPr algn="r">
              <a:lnSpc>
                <a:spcPct val="90000"/>
              </a:lnSpc>
              <a:buNone/>
            </a:pPr>
            <a:r>
              <a:rPr b="0" lang="en-AU" sz="2400" spc="-1" strike="noStrike">
                <a:solidFill>
                  <a:srgbClr val="ffffff"/>
                </a:solidFill>
                <a:latin typeface="Calibri Light"/>
              </a:rPr>
              <a:t>The key issue for this webinar’s area of exploration </a:t>
            </a:r>
            <a:endParaRPr b="0" lang="en-US" sz="2400" spc="-1" strike="noStrike">
              <a:solidFill>
                <a:srgbClr val="000000"/>
              </a:solidFill>
              <a:latin typeface="Calibri"/>
            </a:endParaRPr>
          </a:p>
        </p:txBody>
      </p:sp>
      <p:sp>
        <p:nvSpPr>
          <p:cNvPr id="86" name="PlaceHolder 2"/>
          <p:cNvSpPr>
            <a:spLocks noGrp="1"/>
          </p:cNvSpPr>
          <p:nvPr>
            <p:ph/>
          </p:nvPr>
        </p:nvSpPr>
        <p:spPr>
          <a:xfrm>
            <a:off x="4664160" y="649440"/>
            <a:ext cx="7060680" cy="540684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So, what is quality of life? </a:t>
            </a:r>
            <a:endParaRPr b="0" lang="en-US" sz="20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en-AU" sz="1600" spc="-1" strike="noStrike">
                <a:solidFill>
                  <a:srgbClr val="000000"/>
                </a:solidFill>
                <a:latin typeface="Calibri"/>
              </a:rPr>
              <a:t>To be and able to do desirable things in life (freedom, flourishing, the richness of human life)</a:t>
            </a:r>
            <a:endParaRPr b="0" lang="en-US" sz="1600" spc="-1" strike="noStrike">
              <a:solidFill>
                <a:srgbClr val="000000"/>
              </a:solidFill>
              <a:latin typeface="Calibri"/>
            </a:endParaRPr>
          </a:p>
          <a:p>
            <a:pPr>
              <a:lnSpc>
                <a:spcPct val="90000"/>
              </a:lnSpc>
              <a:spcBef>
                <a:spcPts val="1001"/>
              </a:spcBef>
              <a:buNone/>
            </a:pPr>
            <a:endParaRPr b="0" lang="en-US" sz="16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Many people around the world have still not been able to live the quality of life that they desire and value.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Some of these are Indigenous peoples who are experiencing the impact of colonisation.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They are default participants of many development programs to bring them up to the level of colonisers and their ways of life. </a:t>
            </a:r>
            <a:endParaRPr b="0" lang="en-US" sz="2000" spc="-1" strike="noStrike">
              <a:solidFill>
                <a:srgbClr val="000000"/>
              </a:solidFill>
              <a:latin typeface="Calibri"/>
            </a:endParaRPr>
          </a:p>
          <a:p>
            <a:pPr>
              <a:lnSpc>
                <a:spcPct val="90000"/>
              </a:lnSpc>
              <a:spcBef>
                <a:spcPts val="1001"/>
              </a:spcBef>
              <a:buNone/>
              <a:tabLst>
                <a:tab algn="l" pos="0"/>
              </a:tabLst>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7" name="Rectangle 12"/>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88" name="Rectangle 14"/>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89" name="Rectangle 16"/>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90" name="Rectangle 18"/>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91" name="Rectangle 20"/>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92" name="Freeform: Shape 22"/>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93" name="Rectangle 24"/>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94" name="PlaceHolder 1"/>
          <p:cNvSpPr>
            <a:spLocks noGrp="1"/>
          </p:cNvSpPr>
          <p:nvPr>
            <p:ph type="title"/>
          </p:nvPr>
        </p:nvSpPr>
        <p:spPr>
          <a:xfrm>
            <a:off x="466560" y="586800"/>
            <a:ext cx="3201120" cy="1510200"/>
          </a:xfrm>
          <a:prstGeom prst="rect">
            <a:avLst/>
          </a:prstGeom>
          <a:noFill/>
          <a:ln w="0">
            <a:noFill/>
          </a:ln>
        </p:spPr>
        <p:txBody>
          <a:bodyPr anchor="b">
            <a:normAutofit/>
          </a:bodyPr>
          <a:p>
            <a:pPr algn="r">
              <a:lnSpc>
                <a:spcPct val="90000"/>
              </a:lnSpc>
              <a:buNone/>
            </a:pPr>
            <a:r>
              <a:rPr b="0" lang="en-AU" sz="3700" spc="-1" strike="noStrike">
                <a:solidFill>
                  <a:srgbClr val="ffffff"/>
                </a:solidFill>
                <a:latin typeface="Calibri Light"/>
              </a:rPr>
              <a:t>Colonisation</a:t>
            </a:r>
            <a:endParaRPr b="0" lang="en-US" sz="3700" spc="-1" strike="noStrike">
              <a:solidFill>
                <a:srgbClr val="000000"/>
              </a:solidFill>
              <a:latin typeface="Calibri"/>
            </a:endParaRPr>
          </a:p>
        </p:txBody>
      </p:sp>
      <p:sp>
        <p:nvSpPr>
          <p:cNvPr id="95" name="PlaceHolder 2"/>
          <p:cNvSpPr>
            <a:spLocks noGrp="1"/>
          </p:cNvSpPr>
          <p:nvPr>
            <p:ph/>
          </p:nvPr>
        </p:nvSpPr>
        <p:spPr>
          <a:xfrm>
            <a:off x="4810320" y="649440"/>
            <a:ext cx="6554880" cy="55458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What is colonisation?</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Taking over another’s identity, access and participation as a person, community</a:t>
            </a:r>
            <a:endParaRPr b="0" lang="en-US" sz="2000" spc="-1" strike="noStrike">
              <a:solidFill>
                <a:srgbClr val="000000"/>
              </a:solidFill>
              <a:latin typeface="Calibri"/>
            </a:endParaRPr>
          </a:p>
          <a:p>
            <a:pPr lvl="1" marL="685800" indent="-228600">
              <a:lnSpc>
                <a:spcPct val="90000"/>
              </a:lnSpc>
              <a:spcBef>
                <a:spcPts val="499"/>
              </a:spcBef>
              <a:buClr>
                <a:srgbClr val="000000"/>
              </a:buClr>
              <a:buFont typeface="Wingdings" charset="2"/>
              <a:buChar char=""/>
            </a:pPr>
            <a:r>
              <a:rPr b="0" lang="en-AU" sz="1600" spc="-1" strike="noStrike">
                <a:solidFill>
                  <a:srgbClr val="000000"/>
                </a:solidFill>
                <a:latin typeface="Calibri"/>
              </a:rPr>
              <a:t>imposition of dominance, power and control</a:t>
            </a:r>
            <a:endParaRPr b="0" lang="en-US" sz="1600" spc="-1" strike="noStrike">
              <a:solidFill>
                <a:srgbClr val="000000"/>
              </a:solidFill>
              <a:latin typeface="Calibri"/>
            </a:endParaRPr>
          </a:p>
          <a:p>
            <a:pPr>
              <a:lnSpc>
                <a:spcPct val="90000"/>
              </a:lnSpc>
              <a:spcBef>
                <a:spcPts val="1001"/>
              </a:spcBef>
              <a:buNone/>
              <a:tabLst>
                <a:tab algn="l" pos="0"/>
              </a:tabLst>
            </a:pPr>
            <a:endParaRPr b="0" lang="en-US" sz="1600" spc="-1" strike="noStrike">
              <a:solidFill>
                <a:srgbClr val="000000"/>
              </a:solidFill>
              <a:latin typeface="Calibri"/>
            </a:endParaRPr>
          </a:p>
          <a:p>
            <a:pPr marL="228600" indent="-228600">
              <a:lnSpc>
                <a:spcPct val="90000"/>
              </a:lnSpc>
              <a:spcBef>
                <a:spcPts val="1001"/>
              </a:spcBef>
              <a:buClr>
                <a:srgbClr val="000000"/>
              </a:buClr>
              <a:buFont typeface="Wingdings" charset="2"/>
              <a:buChar char=""/>
              <a:tabLst>
                <a:tab algn="l" pos="0"/>
              </a:tabLst>
            </a:pPr>
            <a:r>
              <a:rPr b="0" lang="en-AU" sz="2000" spc="-1" strike="noStrike">
                <a:solidFill>
                  <a:srgbClr val="000000"/>
                </a:solidFill>
                <a:latin typeface="Calibri"/>
              </a:rPr>
              <a:t>“</a:t>
            </a:r>
            <a:r>
              <a:rPr b="0" lang="en-AU" sz="2000" spc="-1" strike="noStrike">
                <a:solidFill>
                  <a:srgbClr val="000000"/>
                </a:solidFill>
                <a:latin typeface="Calibri"/>
              </a:rPr>
              <a:t>Colonisation is more than physical. It is also cultural and psychological in determining whose knowledge is privileged. In this, colonisation not only impacts the first generation colonised but creates enduring issues” (O'Dowd &amp; Heckenberg, 2020)</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6" name="Rectangle 12"/>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97" name="Rectangle 14"/>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98" name="Rectangle 16"/>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99" name="Rectangle 18"/>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00" name="Rectangle 20"/>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01" name="Freeform: Shape 22"/>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02" name="Rectangle 24"/>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03" name="PlaceHolder 1"/>
          <p:cNvSpPr>
            <a:spLocks noGrp="1"/>
          </p:cNvSpPr>
          <p:nvPr>
            <p:ph type="title"/>
          </p:nvPr>
        </p:nvSpPr>
        <p:spPr>
          <a:xfrm>
            <a:off x="466560" y="586800"/>
            <a:ext cx="3201120" cy="2357280"/>
          </a:xfrm>
          <a:prstGeom prst="rect">
            <a:avLst/>
          </a:prstGeom>
          <a:noFill/>
          <a:ln w="0">
            <a:noFill/>
          </a:ln>
        </p:spPr>
        <p:txBody>
          <a:bodyPr anchor="b">
            <a:normAutofit/>
          </a:bodyPr>
          <a:p>
            <a:pPr algn="r">
              <a:lnSpc>
                <a:spcPct val="90000"/>
              </a:lnSpc>
              <a:buNone/>
            </a:pPr>
            <a:r>
              <a:rPr b="0" lang="en-AU" sz="4000" spc="-1" strike="noStrike">
                <a:solidFill>
                  <a:srgbClr val="ffffff"/>
                </a:solidFill>
                <a:latin typeface="Calibri Light"/>
              </a:rPr>
              <a:t>Colonisation</a:t>
            </a:r>
            <a:endParaRPr b="0" lang="en-US" sz="4000" spc="-1" strike="noStrike">
              <a:solidFill>
                <a:srgbClr val="000000"/>
              </a:solidFill>
              <a:latin typeface="Calibri"/>
            </a:endParaRPr>
          </a:p>
        </p:txBody>
      </p:sp>
      <p:sp>
        <p:nvSpPr>
          <p:cNvPr id="104" name="PlaceHolder 2"/>
          <p:cNvSpPr>
            <a:spLocks noGrp="1"/>
          </p:cNvSpPr>
          <p:nvPr>
            <p:ph/>
          </p:nvPr>
        </p:nvSpPr>
        <p:spPr>
          <a:xfrm>
            <a:off x="4504680" y="586800"/>
            <a:ext cx="6886080" cy="575496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Is a timeline, experience and memory etched in the minds of the oppressed and subordinated (intergenerational trauma)</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Is a set of changes to their ways of life – knowing, being and doing (interconnectedness, values, skills, interpersonal relationships etc)</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Current terms for colonised societies: Settler-nations, settled lands, settler-colonial countries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In societies and/or countries where settler-colonisers are the dominant, the Indigenous peoples are struggling for self-governance, rights and their self-determination. For example, Canada, Australia.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The Indigenous people’s resistance and struggle are seeking to challenge and change “White superiority, nationalistic history and truth” (O'Dowd &amp; Heckenberg, 2020).</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nodeType="withEffect" fill="hold" presetClass="entr" presetID="10">
                                  <p:stCondLst>
                                    <p:cond delay="500"/>
                                  </p:stCondLst>
                                  <p:iterate type="wd">
                                    <p:tmAbs val="150"/>
                                  </p:iterate>
                                  <p:childTnLst>
                                    <p:set>
                                      <p:cBhvr>
                                        <p:cTn id="6" dur="1" fill="hold">
                                          <p:stCondLst>
                                            <p:cond delay="0"/>
                                          </p:stCondLst>
                                        </p:cTn>
                                        <p:tgtEl>
                                          <p:spTgt spid="103"/>
                                        </p:tgtEl>
                                        <p:attrNameLst>
                                          <p:attrName>style.visibility</p:attrName>
                                        </p:attrNameLst>
                                      </p:cBhvr>
                                      <p:to>
                                        <p:strVal val="visible"/>
                                      </p:to>
                                    </p:set>
                                    <p:animEffect filter="fade" transition="in">
                                      <p:cBhvr additive="repl">
                                        <p:cTn id="7" dur="1000"/>
                                        <p:tgtEl>
                                          <p:spTgt spid="1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5" name="Rectangle 12"/>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06" name="Rectangle 14"/>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07" name="Rectangle 16"/>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08" name="Rectangle 18"/>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09" name="Rectangle 20"/>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10" name="Freeform: Shape 22"/>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11" name="Rectangle 24"/>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12" name="PlaceHolder 1"/>
          <p:cNvSpPr>
            <a:spLocks noGrp="1"/>
          </p:cNvSpPr>
          <p:nvPr>
            <p:ph type="title"/>
          </p:nvPr>
        </p:nvSpPr>
        <p:spPr>
          <a:xfrm>
            <a:off x="466560" y="1384200"/>
            <a:ext cx="3339720" cy="1358640"/>
          </a:xfrm>
          <a:prstGeom prst="rect">
            <a:avLst/>
          </a:prstGeom>
          <a:noFill/>
          <a:ln w="0">
            <a:noFill/>
          </a:ln>
        </p:spPr>
        <p:txBody>
          <a:bodyPr anchor="b">
            <a:normAutofit/>
          </a:bodyPr>
          <a:p>
            <a:pPr algn="ctr">
              <a:lnSpc>
                <a:spcPct val="90000"/>
              </a:lnSpc>
              <a:buNone/>
            </a:pPr>
            <a:r>
              <a:rPr b="0" lang="en-AU" sz="2800" spc="-1" strike="noStrike">
                <a:solidFill>
                  <a:srgbClr val="ffffff"/>
                </a:solidFill>
                <a:latin typeface="Calibri Light"/>
              </a:rPr>
              <a:t>Decolonisation</a:t>
            </a:r>
            <a:endParaRPr b="0" lang="en-US" sz="2800" spc="-1" strike="noStrike">
              <a:solidFill>
                <a:srgbClr val="000000"/>
              </a:solidFill>
              <a:latin typeface="Calibri"/>
            </a:endParaRPr>
          </a:p>
        </p:txBody>
      </p:sp>
      <p:sp>
        <p:nvSpPr>
          <p:cNvPr id="113" name="PlaceHolder 2"/>
          <p:cNvSpPr>
            <a:spLocks noGrp="1"/>
          </p:cNvSpPr>
          <p:nvPr>
            <p:ph/>
          </p:nvPr>
        </p:nvSpPr>
        <p:spPr>
          <a:xfrm>
            <a:off x="4810320" y="649440"/>
            <a:ext cx="6554880" cy="5545800"/>
          </a:xfrm>
          <a:prstGeom prst="rect">
            <a:avLst/>
          </a:prstGeom>
          <a:noFill/>
          <a:ln w="0">
            <a:noFill/>
          </a:ln>
        </p:spPr>
        <p:txBody>
          <a:bodyPr anchor="ctr">
            <a:normAutofit/>
          </a:bodyPr>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Decolonisation currently implies restorative justice that people seek and engage with for their human freedoms such as cultural, spiritual, ecological, psychological … </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Decolonisation is also expressing human capabilities of being and able to do things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Challenging dominant beliefs, attitudes and practices; practising diversity, respect, acceptance and valuing each other</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 … </a:t>
            </a:r>
            <a:r>
              <a:rPr b="0" lang="en-AU" sz="2000" spc="-1" strike="noStrike">
                <a:solidFill>
                  <a:srgbClr val="000000"/>
                </a:solidFill>
                <a:latin typeface="Calibri"/>
              </a:rPr>
              <a:t>decolonisation as a commitment and action taken to recognise the marginalisation of Indigenous knowledges and people …, transform relationships in a way that dismantles oppressive relations of power, and reorient our work towards that which honours the sovereignty and deep knowledge of Indigenous people” (ANU, n.d.). </a:t>
            </a:r>
            <a:endParaRPr b="0" lang="en-US" sz="2000" spc="-1" strike="noStrike">
              <a:solidFill>
                <a:srgbClr val="000000"/>
              </a:solidFill>
              <a:latin typeface="Calibri"/>
            </a:endParaRPr>
          </a:p>
          <a:p>
            <a:pPr>
              <a:lnSpc>
                <a:spcPct val="90000"/>
              </a:lnSpc>
              <a:spcBef>
                <a:spcPts val="1001"/>
              </a:spcBef>
              <a:buNone/>
            </a:pP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4" name="Rectangle 7"/>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15" name="Rectangle 9"/>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16" name="Rectangle 11"/>
          <p:cNvSpPr/>
          <p:nvPr/>
        </p:nvSpPr>
        <p:spPr>
          <a:xfrm flipH="1" rot="5400000">
            <a:off x="-1410840" y="1410480"/>
            <a:ext cx="6857640" cy="4037400"/>
          </a:xfrm>
          <a:prstGeom prst="rect">
            <a:avLst/>
          </a:prstGeom>
          <a:gradFill rotWithShape="0">
            <a:gsLst>
              <a:gs pos="8000">
                <a:srgbClr val="000000"/>
              </a:gs>
              <a:gs pos="100000">
                <a:srgbClr val="2f5597"/>
              </a:gs>
            </a:gsLst>
            <a:lin ang="13200000"/>
          </a:gradFill>
          <a:ln>
            <a:noFill/>
          </a:ln>
        </p:spPr>
        <p:style>
          <a:lnRef idx="2">
            <a:schemeClr val="accent1">
              <a:shade val="50000"/>
            </a:schemeClr>
          </a:lnRef>
          <a:fillRef idx="1">
            <a:schemeClr val="accent1"/>
          </a:fillRef>
          <a:effectRef idx="0">
            <a:schemeClr val="accent1"/>
          </a:effectRef>
          <a:fontRef idx="minor"/>
        </p:style>
      </p:sp>
      <p:sp>
        <p:nvSpPr>
          <p:cNvPr id="117" name="Rectangle 13"/>
          <p:cNvSpPr/>
          <p:nvPr/>
        </p:nvSpPr>
        <p:spPr>
          <a:xfrm flipH="1" rot="5400000">
            <a:off x="-1410840" y="1420560"/>
            <a:ext cx="6857640" cy="4037400"/>
          </a:xfrm>
          <a:prstGeom prst="rect">
            <a:avLst/>
          </a:prstGeom>
          <a:gradFill rotWithShape="0">
            <a:gsLst>
              <a:gs pos="1000">
                <a:srgbClr val="4472c4">
                  <a:alpha val="46274"/>
                </a:srgbClr>
              </a:gs>
              <a:gs pos="100000">
                <a:srgbClr val="000000">
                  <a:alpha val="0"/>
                </a:srgbClr>
              </a:gs>
            </a:gsLst>
            <a:lin ang="14400000"/>
          </a:gradFill>
          <a:ln>
            <a:noFill/>
          </a:ln>
        </p:spPr>
        <p:style>
          <a:lnRef idx="2">
            <a:schemeClr val="accent1">
              <a:shade val="50000"/>
            </a:schemeClr>
          </a:lnRef>
          <a:fillRef idx="1">
            <a:schemeClr val="accent1"/>
          </a:fillRef>
          <a:effectRef idx="0">
            <a:schemeClr val="accent1"/>
          </a:effectRef>
          <a:fontRef idx="minor"/>
        </p:style>
      </p:sp>
      <p:sp>
        <p:nvSpPr>
          <p:cNvPr id="118" name="Rectangle 15"/>
          <p:cNvSpPr/>
          <p:nvPr/>
        </p:nvSpPr>
        <p:spPr>
          <a:xfrm flipH="1" rot="5400000">
            <a:off x="766800" y="3588480"/>
            <a:ext cx="2501640" cy="4037400"/>
          </a:xfrm>
          <a:prstGeom prst="rect">
            <a:avLst/>
          </a:prstGeom>
          <a:gradFill rotWithShape="0">
            <a:gsLst>
              <a:gs pos="2000">
                <a:srgbClr val="4472c4">
                  <a:alpha val="29019"/>
                </a:srgbClr>
              </a:gs>
              <a:gs pos="100000">
                <a:srgbClr val="000000">
                  <a:alpha val="30196"/>
                </a:srgbClr>
              </a:gs>
            </a:gsLst>
            <a:lin ang="8400000"/>
          </a:gradFill>
          <a:ln>
            <a:noFill/>
          </a:ln>
        </p:spPr>
        <p:style>
          <a:lnRef idx="2">
            <a:schemeClr val="accent1">
              <a:shade val="50000"/>
            </a:schemeClr>
          </a:lnRef>
          <a:fillRef idx="1">
            <a:schemeClr val="accent1"/>
          </a:fillRef>
          <a:effectRef idx="0">
            <a:schemeClr val="accent1"/>
          </a:effectRef>
          <a:fontRef idx="minor"/>
        </p:style>
      </p:sp>
      <p:sp>
        <p:nvSpPr>
          <p:cNvPr id="119" name="Freeform: Shape 17"/>
          <p:cNvSpPr/>
          <p:nvPr/>
        </p:nvSpPr>
        <p:spPr>
          <a:xfrm rot="20635800">
            <a:off x="-501480" y="969480"/>
            <a:ext cx="3899880" cy="4178520"/>
          </a:xfrm>
          <a:custGeom>
            <a:avLst/>
            <a:gdLst/>
            <a:ah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4472c4">
                  <a:alpha val="43137"/>
                </a:srgbClr>
              </a:gs>
            </a:gsLst>
            <a:lin ang="834000"/>
          </a:gradFill>
          <a:ln>
            <a:noFill/>
          </a:ln>
        </p:spPr>
        <p:style>
          <a:lnRef idx="2">
            <a:schemeClr val="accent1">
              <a:shade val="50000"/>
            </a:schemeClr>
          </a:lnRef>
          <a:fillRef idx="1">
            <a:schemeClr val="accent1"/>
          </a:fillRef>
          <a:effectRef idx="0">
            <a:schemeClr val="accent1"/>
          </a:effectRef>
          <a:fontRef idx="minor"/>
        </p:style>
      </p:sp>
      <p:sp>
        <p:nvSpPr>
          <p:cNvPr id="120" name="Rectangle 19"/>
          <p:cNvSpPr/>
          <p:nvPr/>
        </p:nvSpPr>
        <p:spPr>
          <a:xfrm flipH="1" rot="5400000">
            <a:off x="-1410840" y="1400400"/>
            <a:ext cx="6857640" cy="4037400"/>
          </a:xfrm>
          <a:prstGeom prst="rect">
            <a:avLst/>
          </a:prstGeom>
          <a:gradFill rotWithShape="0">
            <a:gsLst>
              <a:gs pos="1000">
                <a:srgbClr val="8faadc">
                  <a:alpha val="11372"/>
                </a:srgbClr>
              </a:gs>
              <a:gs pos="100000">
                <a:srgbClr val="000000">
                  <a:alpha val="0"/>
                </a:srgbClr>
              </a:gs>
            </a:gsLst>
            <a:lin ang="9000000"/>
          </a:gradFill>
          <a:ln>
            <a:noFill/>
          </a:ln>
        </p:spPr>
        <p:style>
          <a:lnRef idx="2">
            <a:schemeClr val="accent1">
              <a:shade val="50000"/>
            </a:schemeClr>
          </a:lnRef>
          <a:fillRef idx="1">
            <a:schemeClr val="accent1"/>
          </a:fillRef>
          <a:effectRef idx="0">
            <a:schemeClr val="accent1"/>
          </a:effectRef>
          <a:fontRef idx="minor"/>
        </p:style>
      </p:sp>
      <p:sp>
        <p:nvSpPr>
          <p:cNvPr id="121" name="PlaceHolder 1"/>
          <p:cNvSpPr>
            <a:spLocks noGrp="1"/>
          </p:cNvSpPr>
          <p:nvPr>
            <p:ph type="title"/>
          </p:nvPr>
        </p:nvSpPr>
        <p:spPr>
          <a:xfrm>
            <a:off x="466560" y="586800"/>
            <a:ext cx="3201120" cy="3387240"/>
          </a:xfrm>
          <a:prstGeom prst="rect">
            <a:avLst/>
          </a:prstGeom>
          <a:noFill/>
          <a:ln w="0">
            <a:noFill/>
          </a:ln>
        </p:spPr>
        <p:txBody>
          <a:bodyPr anchor="b">
            <a:normAutofit/>
          </a:bodyPr>
          <a:p>
            <a:pPr algn="r">
              <a:lnSpc>
                <a:spcPct val="90000"/>
              </a:lnSpc>
              <a:buNone/>
            </a:pPr>
            <a:r>
              <a:rPr b="0" lang="en-AU" sz="2800" spc="-1" strike="noStrike">
                <a:solidFill>
                  <a:srgbClr val="ffffff"/>
                </a:solidFill>
                <a:latin typeface="Calibri Light"/>
              </a:rPr>
              <a:t>Decolonisation </a:t>
            </a:r>
            <a:br/>
            <a:endParaRPr b="0" lang="en-US" sz="2800" spc="-1" strike="noStrike">
              <a:solidFill>
                <a:srgbClr val="000000"/>
              </a:solidFill>
              <a:latin typeface="Calibri"/>
            </a:endParaRPr>
          </a:p>
        </p:txBody>
      </p:sp>
      <p:sp>
        <p:nvSpPr>
          <p:cNvPr id="122" name="PlaceHolder 2"/>
          <p:cNvSpPr>
            <a:spLocks noGrp="1"/>
          </p:cNvSpPr>
          <p:nvPr>
            <p:ph/>
          </p:nvPr>
        </p:nvSpPr>
        <p:spPr>
          <a:xfrm>
            <a:off x="4810320" y="649440"/>
            <a:ext cx="6554880" cy="5545800"/>
          </a:xfrm>
          <a:prstGeom prst="rect">
            <a:avLst/>
          </a:prstGeom>
          <a:noFill/>
          <a:ln w="0">
            <a:noFill/>
          </a:ln>
        </p:spPr>
        <p:txBody>
          <a:bodyPr anchor="ctr">
            <a:normAutofit/>
          </a:bodyPr>
          <a:p>
            <a:pPr>
              <a:lnSpc>
                <a:spcPct val="90000"/>
              </a:lnSpc>
              <a:spcBef>
                <a:spcPts val="1001"/>
              </a:spcBef>
              <a:buNone/>
            </a:pPr>
            <a:endParaRPr b="0" lang="en-US" sz="28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u="sng">
                <a:solidFill>
                  <a:srgbClr val="0563c1"/>
                </a:solidFill>
                <a:uFillTx/>
                <a:latin typeface="Calibri"/>
                <a:hlinkClick r:id="rId1"/>
              </a:rPr>
              <a:t>https://youtu.be/e5JsNqJ94ks</a:t>
            </a:r>
            <a:r>
              <a:rPr b="0" lang="en-AU" sz="2000" spc="-1" strike="noStrike">
                <a:solidFill>
                  <a:srgbClr val="000000"/>
                </a:solidFill>
                <a:latin typeface="Calibri"/>
              </a:rPr>
              <a:t>   </a:t>
            </a:r>
            <a:br/>
            <a:r>
              <a:rPr b="0" lang="en-AU" sz="2000" spc="-1" strike="noStrike">
                <a:solidFill>
                  <a:srgbClr val="000000"/>
                </a:solidFill>
                <a:latin typeface="Calibri"/>
              </a:rPr>
              <a:t>(7.37 minutes)</a:t>
            </a:r>
            <a:endParaRPr b="0" lang="en-US" sz="2000" spc="-1" strike="noStrike">
              <a:solidFill>
                <a:srgbClr val="000000"/>
              </a:solidFill>
              <a:latin typeface="Calibri"/>
            </a:endParaRPr>
          </a:p>
          <a:p>
            <a:pPr marL="228600" indent="-228600">
              <a:lnSpc>
                <a:spcPct val="90000"/>
              </a:lnSpc>
              <a:spcBef>
                <a:spcPts val="1001"/>
              </a:spcBef>
              <a:buClr>
                <a:srgbClr val="000000"/>
              </a:buClr>
              <a:buFont typeface="Wingdings" charset="2"/>
              <a:buChar char=""/>
            </a:pPr>
            <a:r>
              <a:rPr b="0" lang="en-AU" sz="2000" spc="-1" strike="noStrike">
                <a:solidFill>
                  <a:srgbClr val="000000"/>
                </a:solidFill>
                <a:latin typeface="Calibri"/>
              </a:rPr>
              <a:t>In this episode -- Izzy, Inina, Shiloh, and Ha'åni talk to Executive Director of the Commission on Decolonization, Melvin Won Pat-Borja, about what a colony is, how colonization affects our island, why decolonization is important, and more! </a:t>
            </a:r>
            <a:endParaRPr b="0" lang="en-US"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1295</TotalTime>
  <Application>LibreOffice/7.2.5.2$Windows_X86_64 LibreOffice_project/499f9727c189e6ef3471021d6132d4c694f357e5</Application>
  <AppVersion>15.0000</AppVersion>
  <Words>2468</Words>
  <Paragraphs>200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2023-07-24T00:04:26Z</dcterms:created>
  <dc:creator>vinathe sharma</dc:creator>
  <dc:description/>
  <dc:language>en-IN</dc:language>
  <cp:lastModifiedBy>vinathe sharma</cp:lastModifiedBy>
  <dcterms:modified xsi:type="dcterms:W3CDTF">2023-08-04T01:38:12Z</dcterms:modified>
  <cp:revision>1</cp:revision>
  <dc:subject/>
  <dc:title>Decolonisation:   Challenging colonisation through unsettling, dismantling, disrupting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24</vt:i4>
  </property>
</Properties>
</file>