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43"/>
  </p:notesMasterIdLst>
  <p:handoutMasterIdLst>
    <p:handoutMasterId r:id="rId44"/>
  </p:handoutMasterIdLst>
  <p:sldIdLst>
    <p:sldId id="256" r:id="rId2"/>
    <p:sldId id="257" r:id="rId3"/>
    <p:sldId id="259" r:id="rId4"/>
    <p:sldId id="260" r:id="rId5"/>
    <p:sldId id="263" r:id="rId6"/>
    <p:sldId id="262" r:id="rId7"/>
    <p:sldId id="264" r:id="rId8"/>
    <p:sldId id="315" r:id="rId9"/>
    <p:sldId id="318" r:id="rId10"/>
    <p:sldId id="309" r:id="rId11"/>
    <p:sldId id="310" r:id="rId12"/>
    <p:sldId id="311" r:id="rId13"/>
    <p:sldId id="312" r:id="rId14"/>
    <p:sldId id="314" r:id="rId15"/>
    <p:sldId id="326" r:id="rId16"/>
    <p:sldId id="330" r:id="rId17"/>
    <p:sldId id="346" r:id="rId18"/>
    <p:sldId id="331" r:id="rId19"/>
    <p:sldId id="332" r:id="rId20"/>
    <p:sldId id="373" r:id="rId21"/>
    <p:sldId id="317" r:id="rId22"/>
    <p:sldId id="296" r:id="rId23"/>
    <p:sldId id="297" r:id="rId24"/>
    <p:sldId id="298" r:id="rId25"/>
    <p:sldId id="324" r:id="rId26"/>
    <p:sldId id="320" r:id="rId27"/>
    <p:sldId id="321" r:id="rId28"/>
    <p:sldId id="322" r:id="rId29"/>
    <p:sldId id="323" r:id="rId30"/>
    <p:sldId id="299" r:id="rId31"/>
    <p:sldId id="325" r:id="rId32"/>
    <p:sldId id="327" r:id="rId33"/>
    <p:sldId id="329" r:id="rId34"/>
    <p:sldId id="302" r:id="rId35"/>
    <p:sldId id="374" r:id="rId36"/>
    <p:sldId id="375" r:id="rId37"/>
    <p:sldId id="376" r:id="rId38"/>
    <p:sldId id="378" r:id="rId39"/>
    <p:sldId id="377" r:id="rId40"/>
    <p:sldId id="308" r:id="rId41"/>
    <p:sldId id="379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37FF"/>
    <a:srgbClr val="342E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esProps" Target="presProps.xml"/><Relationship Id="rId47" Type="http://schemas.openxmlformats.org/officeDocument/2006/relationships/viewProps" Target="viewProps.xml"/><Relationship Id="rId48" Type="http://schemas.openxmlformats.org/officeDocument/2006/relationships/theme" Target="theme/theme1.xml"/><Relationship Id="rId49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handoutMaster" Target="handoutMasters/handoutMaster1.xml"/><Relationship Id="rId45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:Documents:HDbook:successandfailrue:trustdata.csv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:Downloads:hdr14_statisticaltables-7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:Downloads:data-XtAoc.csv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:Downloads:hdr14_statisticaltables-7.xls" TargetMode="External"/><Relationship Id="rId2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Workbook2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:Documents:HDbook:successandfailrue:education%25GDP.xlsx" TargetMode="External"/><Relationship Id="rId2" Type="http://schemas.openxmlformats.org/officeDocument/2006/relationships/chartUserShapes" Target="../drawings/drawing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Frances:Downloads:polda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Scatter relating</a:t>
            </a:r>
            <a:r>
              <a:rPr lang="en-US" sz="2800" baseline="0"/>
              <a:t> trust in others to HDI</a:t>
            </a:r>
            <a:endParaRPr lang="en-US" sz="2800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47625">
              <a:noFill/>
            </a:ln>
          </c:spPr>
          <c:marker>
            <c:spPr>
              <a:solidFill>
                <a:srgbClr val="FFFF00"/>
              </a:solidFill>
            </c:spPr>
          </c:marker>
          <c:trendline>
            <c:trendlineType val="linear"/>
            <c:dispRSqr val="1"/>
            <c:dispEq val="1"/>
            <c:trendlineLbl>
              <c:layout>
                <c:manualLayout>
                  <c:x val="-0.0108737970253718"/>
                  <c:y val="0.43133683289588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800"/>
                  </a:pPr>
                  <a:endParaRPr lang="en-US"/>
                </a:p>
              </c:txPr>
            </c:trendlineLbl>
          </c:trendline>
          <c:xVal>
            <c:numRef>
              <c:f>trustdata.csv!$B$2:$B$55</c:f>
              <c:numCache>
                <c:formatCode>General</c:formatCode>
                <c:ptCount val="54"/>
                <c:pt idx="0">
                  <c:v>74.2</c:v>
                </c:pt>
                <c:pt idx="1">
                  <c:v>68.0</c:v>
                </c:pt>
                <c:pt idx="2">
                  <c:v>58.9</c:v>
                </c:pt>
                <c:pt idx="3">
                  <c:v>53.9</c:v>
                </c:pt>
                <c:pt idx="4">
                  <c:v>52.3</c:v>
                </c:pt>
                <c:pt idx="5">
                  <c:v>52.1</c:v>
                </c:pt>
                <c:pt idx="6">
                  <c:v>51.2</c:v>
                </c:pt>
                <c:pt idx="7">
                  <c:v>46.1</c:v>
                </c:pt>
                <c:pt idx="8">
                  <c:v>45.0</c:v>
                </c:pt>
                <c:pt idx="9">
                  <c:v>42.8</c:v>
                </c:pt>
                <c:pt idx="10">
                  <c:v>42.5</c:v>
                </c:pt>
                <c:pt idx="11">
                  <c:v>41.5</c:v>
                </c:pt>
                <c:pt idx="12">
                  <c:v>41.1</c:v>
                </c:pt>
                <c:pt idx="13">
                  <c:v>40.8</c:v>
                </c:pt>
                <c:pt idx="14">
                  <c:v>39.3</c:v>
                </c:pt>
                <c:pt idx="15">
                  <c:v>39.1</c:v>
                </c:pt>
                <c:pt idx="16">
                  <c:v>36.8</c:v>
                </c:pt>
                <c:pt idx="17">
                  <c:v>30.9</c:v>
                </c:pt>
                <c:pt idx="18">
                  <c:v>30.5</c:v>
                </c:pt>
                <c:pt idx="19">
                  <c:v>29.2</c:v>
                </c:pt>
                <c:pt idx="20">
                  <c:v>28.4</c:v>
                </c:pt>
                <c:pt idx="21">
                  <c:v>28.2</c:v>
                </c:pt>
                <c:pt idx="22">
                  <c:v>27.5</c:v>
                </c:pt>
                <c:pt idx="23">
                  <c:v>26.2</c:v>
                </c:pt>
                <c:pt idx="24">
                  <c:v>24.4</c:v>
                </c:pt>
                <c:pt idx="25">
                  <c:v>23.3</c:v>
                </c:pt>
                <c:pt idx="26">
                  <c:v>22.2</c:v>
                </c:pt>
                <c:pt idx="27">
                  <c:v>20.3</c:v>
                </c:pt>
                <c:pt idx="28">
                  <c:v>20.0</c:v>
                </c:pt>
                <c:pt idx="29">
                  <c:v>19.0</c:v>
                </c:pt>
                <c:pt idx="30">
                  <c:v>18.8</c:v>
                </c:pt>
                <c:pt idx="31">
                  <c:v>18.8</c:v>
                </c:pt>
                <c:pt idx="32">
                  <c:v>18.5</c:v>
                </c:pt>
                <c:pt idx="33">
                  <c:v>18.1</c:v>
                </c:pt>
                <c:pt idx="34">
                  <c:v>18.1</c:v>
                </c:pt>
                <c:pt idx="35">
                  <c:v>17.6</c:v>
                </c:pt>
                <c:pt idx="36">
                  <c:v>17.5</c:v>
                </c:pt>
                <c:pt idx="37">
                  <c:v>15.7</c:v>
                </c:pt>
                <c:pt idx="38">
                  <c:v>15.6</c:v>
                </c:pt>
                <c:pt idx="39">
                  <c:v>15.3</c:v>
                </c:pt>
                <c:pt idx="40">
                  <c:v>14.7</c:v>
                </c:pt>
                <c:pt idx="41">
                  <c:v>14.5</c:v>
                </c:pt>
                <c:pt idx="42">
                  <c:v>13.0</c:v>
                </c:pt>
                <c:pt idx="43">
                  <c:v>12.6</c:v>
                </c:pt>
                <c:pt idx="44">
                  <c:v>11.5</c:v>
                </c:pt>
                <c:pt idx="45">
                  <c:v>10.6</c:v>
                </c:pt>
                <c:pt idx="46">
                  <c:v>9.9</c:v>
                </c:pt>
                <c:pt idx="47">
                  <c:v>9.4</c:v>
                </c:pt>
                <c:pt idx="48">
                  <c:v>8.8</c:v>
                </c:pt>
                <c:pt idx="49">
                  <c:v>8.5</c:v>
                </c:pt>
                <c:pt idx="50">
                  <c:v>6.3</c:v>
                </c:pt>
                <c:pt idx="51">
                  <c:v>4.9</c:v>
                </c:pt>
                <c:pt idx="52">
                  <c:v>4.9</c:v>
                </c:pt>
                <c:pt idx="53">
                  <c:v>3.8</c:v>
                </c:pt>
              </c:numCache>
            </c:numRef>
          </c:xVal>
          <c:yVal>
            <c:numRef>
              <c:f>trustdata.csv!$C$2:$C$55</c:f>
              <c:numCache>
                <c:formatCode>General</c:formatCode>
                <c:ptCount val="54"/>
                <c:pt idx="0">
                  <c:v>0.938</c:v>
                </c:pt>
                <c:pt idx="1">
                  <c:v>0.896</c:v>
                </c:pt>
                <c:pt idx="2">
                  <c:v>0.875</c:v>
                </c:pt>
                <c:pt idx="3">
                  <c:v>0.89</c:v>
                </c:pt>
                <c:pt idx="4">
                  <c:v>0.633</c:v>
                </c:pt>
                <c:pt idx="5">
                  <c:v>0.561</c:v>
                </c:pt>
                <c:pt idx="6">
                  <c:v>0.899</c:v>
                </c:pt>
                <c:pt idx="7">
                  <c:v>0.918</c:v>
                </c:pt>
                <c:pt idx="8">
                  <c:v>0.89</c:v>
                </c:pt>
                <c:pt idx="9">
                  <c:v>0.892</c:v>
                </c:pt>
                <c:pt idx="10">
                  <c:v>0.572</c:v>
                </c:pt>
                <c:pt idx="11">
                  <c:v>0.656</c:v>
                </c:pt>
                <c:pt idx="12">
                  <c:v>0.886</c:v>
                </c:pt>
                <c:pt idx="13">
                  <c:v>0.543</c:v>
                </c:pt>
                <c:pt idx="14">
                  <c:v>0.902</c:v>
                </c:pt>
                <c:pt idx="15">
                  <c:v>0.896</c:v>
                </c:pt>
                <c:pt idx="16">
                  <c:v>0.895</c:v>
                </c:pt>
                <c:pt idx="17">
                  <c:v>0.673</c:v>
                </c:pt>
                <c:pt idx="18">
                  <c:v>0.855</c:v>
                </c:pt>
                <c:pt idx="19">
                  <c:v>0.861</c:v>
                </c:pt>
                <c:pt idx="20">
                  <c:v>0.748</c:v>
                </c:pt>
                <c:pt idx="21">
                  <c:v>0.866</c:v>
                </c:pt>
                <c:pt idx="22">
                  <c:v>0.712</c:v>
                </c:pt>
                <c:pt idx="23">
                  <c:v>0.725</c:v>
                </c:pt>
                <c:pt idx="24">
                  <c:v>0.313</c:v>
                </c:pt>
                <c:pt idx="25">
                  <c:v>0.504</c:v>
                </c:pt>
                <c:pt idx="26">
                  <c:v>0.749</c:v>
                </c:pt>
                <c:pt idx="27">
                  <c:v>0.748</c:v>
                </c:pt>
                <c:pt idx="28">
                  <c:v>0.857</c:v>
                </c:pt>
                <c:pt idx="29">
                  <c:v>0.857</c:v>
                </c:pt>
                <c:pt idx="30">
                  <c:v>0.599</c:v>
                </c:pt>
                <c:pt idx="31">
                  <c:v>0.869</c:v>
                </c:pt>
                <c:pt idx="32">
                  <c:v>0.611</c:v>
                </c:pt>
                <c:pt idx="33">
                  <c:v>0.848</c:v>
                </c:pt>
                <c:pt idx="34">
                  <c:v>0.707</c:v>
                </c:pt>
                <c:pt idx="35">
                  <c:v>0.765</c:v>
                </c:pt>
                <c:pt idx="36">
                  <c:v>0.319</c:v>
                </c:pt>
                <c:pt idx="37">
                  <c:v>0.55</c:v>
                </c:pt>
                <c:pt idx="38">
                  <c:v>0.741</c:v>
                </c:pt>
                <c:pt idx="39">
                  <c:v>0.744</c:v>
                </c:pt>
                <c:pt idx="40">
                  <c:v>0.302</c:v>
                </c:pt>
                <c:pt idx="41">
                  <c:v>0.675</c:v>
                </c:pt>
                <c:pt idx="42">
                  <c:v>0.552</c:v>
                </c:pt>
                <c:pt idx="43">
                  <c:v>0.779</c:v>
                </c:pt>
                <c:pt idx="44">
                  <c:v>0.779</c:v>
                </c:pt>
                <c:pt idx="45">
                  <c:v>0.671</c:v>
                </c:pt>
                <c:pt idx="46">
                  <c:v>0.809</c:v>
                </c:pt>
                <c:pt idx="47">
                  <c:v>0.692</c:v>
                </c:pt>
                <c:pt idx="48">
                  <c:v>0.738</c:v>
                </c:pt>
                <c:pt idx="49">
                  <c:v>0.484</c:v>
                </c:pt>
                <c:pt idx="50">
                  <c:v>0.691</c:v>
                </c:pt>
                <c:pt idx="51">
                  <c:v>0.691</c:v>
                </c:pt>
                <c:pt idx="52">
                  <c:v>0.671</c:v>
                </c:pt>
                <c:pt idx="53">
                  <c:v>0.728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1749032"/>
        <c:axId val="2041072920"/>
      </c:scatterChart>
      <c:valAx>
        <c:axId val="20917490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%</a:t>
                </a:r>
                <a:r>
                  <a:rPr lang="en-US" sz="1800" baseline="0"/>
                  <a:t> saying most people can be trusted 2005-8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41072920"/>
        <c:crosses val="autoZero"/>
        <c:crossBetween val="midCat"/>
      </c:valAx>
      <c:valAx>
        <c:axId val="2041072920"/>
        <c:scaling>
          <c:orientation val="minMax"/>
        </c:scaling>
        <c:delete val="0"/>
        <c:axPos val="l"/>
        <c:majorGridlines/>
        <c:minorGridlines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HDI 2005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91749032"/>
        <c:crosses val="autoZero"/>
        <c:crossBetween val="midCat"/>
      </c:valAx>
    </c:plotArea>
    <c:plotVisOnly val="1"/>
    <c:dispBlanksAs val="gap"/>
    <c:showDLblsOverMax val="0"/>
  </c:chart>
  <c:spPr>
    <a:solidFill>
      <a:srgbClr val="2637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/>
              <a:t>Progress on HDI, 1980-2010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2'!$AT$30</c:f>
              <c:strCache>
                <c:ptCount val="1"/>
                <c:pt idx="0">
                  <c:v>1980</c:v>
                </c:pt>
              </c:strCache>
            </c:strRef>
          </c:tx>
          <c:invertIfNegative val="0"/>
          <c:cat>
            <c:strRef>
              <c:f>'Table 2'!$AS$31:$AS$34</c:f>
              <c:strCache>
                <c:ptCount val="4"/>
                <c:pt idx="0">
                  <c:v>very high HDI</c:v>
                </c:pt>
                <c:pt idx="1">
                  <c:v>high HDI</c:v>
                </c:pt>
                <c:pt idx="2">
                  <c:v>medium HDI</c:v>
                </c:pt>
                <c:pt idx="3">
                  <c:v>low HDI</c:v>
                </c:pt>
              </c:strCache>
            </c:strRef>
          </c:cat>
          <c:val>
            <c:numRef>
              <c:f>'Table 2'!$AT$31:$AT$34</c:f>
              <c:numCache>
                <c:formatCode>General</c:formatCode>
                <c:ptCount val="4"/>
                <c:pt idx="0">
                  <c:v>0.725392872727475</c:v>
                </c:pt>
                <c:pt idx="1">
                  <c:v>0.582</c:v>
                </c:pt>
                <c:pt idx="2">
                  <c:v>0.46811494293964</c:v>
                </c:pt>
                <c:pt idx="3">
                  <c:v>0.326399747610531</c:v>
                </c:pt>
              </c:numCache>
            </c:numRef>
          </c:val>
        </c:ser>
        <c:ser>
          <c:idx val="1"/>
          <c:order val="1"/>
          <c:tx>
            <c:strRef>
              <c:f>'Table 2'!$AU$30</c:f>
              <c:strCache>
                <c:ptCount val="1"/>
                <c:pt idx="0">
                  <c:v>1990</c:v>
                </c:pt>
              </c:strCache>
            </c:strRef>
          </c:tx>
          <c:invertIfNegative val="0"/>
          <c:cat>
            <c:strRef>
              <c:f>'Table 2'!$AS$31:$AS$34</c:f>
              <c:strCache>
                <c:ptCount val="4"/>
                <c:pt idx="0">
                  <c:v>very high HDI</c:v>
                </c:pt>
                <c:pt idx="1">
                  <c:v>high HDI</c:v>
                </c:pt>
                <c:pt idx="2">
                  <c:v>medium HDI</c:v>
                </c:pt>
                <c:pt idx="3">
                  <c:v>low HDI</c:v>
                </c:pt>
              </c:strCache>
            </c:strRef>
          </c:cat>
          <c:val>
            <c:numRef>
              <c:f>'Table 2'!$AU$31:$AU$34</c:f>
              <c:numCache>
                <c:formatCode>General</c:formatCode>
                <c:ptCount val="4"/>
                <c:pt idx="0">
                  <c:v>0.764382160291651</c:v>
                </c:pt>
                <c:pt idx="1">
                  <c:v>0.635720793859363</c:v>
                </c:pt>
                <c:pt idx="2">
                  <c:v>0.52457733714097</c:v>
                </c:pt>
                <c:pt idx="3">
                  <c:v>0.353990166233661</c:v>
                </c:pt>
              </c:numCache>
            </c:numRef>
          </c:val>
        </c:ser>
        <c:ser>
          <c:idx val="2"/>
          <c:order val="2"/>
          <c:tx>
            <c:strRef>
              <c:f>'Table 2'!$AV$30</c:f>
              <c:strCache>
                <c:ptCount val="1"/>
                <c:pt idx="0">
                  <c:v>2000</c:v>
                </c:pt>
              </c:strCache>
            </c:strRef>
          </c:tx>
          <c:invertIfNegative val="0"/>
          <c:cat>
            <c:strRef>
              <c:f>'Table 2'!$AS$31:$AS$34</c:f>
              <c:strCache>
                <c:ptCount val="4"/>
                <c:pt idx="0">
                  <c:v>very high HDI</c:v>
                </c:pt>
                <c:pt idx="1">
                  <c:v>high HDI</c:v>
                </c:pt>
                <c:pt idx="2">
                  <c:v>medium HDI</c:v>
                </c:pt>
                <c:pt idx="3">
                  <c:v>low HDI</c:v>
                </c:pt>
              </c:strCache>
            </c:strRef>
          </c:cat>
          <c:val>
            <c:numRef>
              <c:f>'Table 2'!$AV$31:$AV$34</c:f>
              <c:numCache>
                <c:formatCode>General</c:formatCode>
                <c:ptCount val="4"/>
                <c:pt idx="0">
                  <c:v>0.820283308219054</c:v>
                </c:pt>
                <c:pt idx="1">
                  <c:v>0.685715613517554</c:v>
                </c:pt>
                <c:pt idx="2">
                  <c:v>0.555555178051086</c:v>
                </c:pt>
                <c:pt idx="3">
                  <c:v>0.381410147275795</c:v>
                </c:pt>
              </c:numCache>
            </c:numRef>
          </c:val>
        </c:ser>
        <c:ser>
          <c:idx val="3"/>
          <c:order val="3"/>
          <c:tx>
            <c:strRef>
              <c:f>'Table 2'!$AW$30</c:f>
              <c:strCache>
                <c:ptCount val="1"/>
                <c:pt idx="0">
                  <c:v>2010</c:v>
                </c:pt>
              </c:strCache>
            </c:strRef>
          </c:tx>
          <c:invertIfNegative val="0"/>
          <c:cat>
            <c:strRef>
              <c:f>'Table 2'!$AS$31:$AS$34</c:f>
              <c:strCache>
                <c:ptCount val="4"/>
                <c:pt idx="0">
                  <c:v>very high HDI</c:v>
                </c:pt>
                <c:pt idx="1">
                  <c:v>high HDI</c:v>
                </c:pt>
                <c:pt idx="2">
                  <c:v>medium HDI</c:v>
                </c:pt>
                <c:pt idx="3">
                  <c:v>low HDI</c:v>
                </c:pt>
              </c:strCache>
            </c:strRef>
          </c:cat>
          <c:val>
            <c:numRef>
              <c:f>'Table 2'!$AW$31:$AW$34</c:f>
              <c:numCache>
                <c:formatCode>General</c:formatCode>
                <c:ptCount val="4"/>
                <c:pt idx="0">
                  <c:v>0.861736006762207</c:v>
                </c:pt>
                <c:pt idx="1">
                  <c:v>0.741211144460117</c:v>
                </c:pt>
                <c:pt idx="2">
                  <c:v>0.621052535356498</c:v>
                </c:pt>
                <c:pt idx="3">
                  <c:v>0.44258820528958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0382936"/>
        <c:axId val="2090386056"/>
      </c:barChart>
      <c:catAx>
        <c:axId val="2090382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90386056"/>
        <c:crosses val="autoZero"/>
        <c:auto val="1"/>
        <c:lblAlgn val="ctr"/>
        <c:lblOffset val="100"/>
        <c:noMultiLvlLbl val="0"/>
      </c:catAx>
      <c:valAx>
        <c:axId val="20903860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HDI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0382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en-US" sz="2400" dirty="0"/>
              <a:t>Change in </a:t>
            </a:r>
            <a:r>
              <a:rPr lang="en-US" sz="2400" dirty="0" smtClean="0"/>
              <a:t>global political</a:t>
            </a:r>
            <a:r>
              <a:rPr lang="en-US" sz="2400" baseline="0" dirty="0" smtClean="0"/>
              <a:t> </a:t>
            </a:r>
            <a:r>
              <a:rPr lang="en-US" sz="2400" baseline="0" dirty="0"/>
              <a:t>freedoms according to Freedom House</a:t>
            </a:r>
            <a:endParaRPr lang="en-US" sz="2400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'data-XtAoc.csv'!$B$1</c:f>
              <c:strCache>
                <c:ptCount val="1"/>
                <c:pt idx="0">
                  <c:v>1984</c:v>
                </c:pt>
              </c:strCache>
            </c:strRef>
          </c:tx>
          <c:invertIfNegative val="0"/>
          <c:cat>
            <c:strRef>
              <c:f>'data-XtAoc.csv'!$A$2:$A$4</c:f>
              <c:strCache>
                <c:ptCount val="3"/>
                <c:pt idx="0">
                  <c:v>Free</c:v>
                </c:pt>
                <c:pt idx="1">
                  <c:v>Partly Free</c:v>
                </c:pt>
                <c:pt idx="2">
                  <c:v>Not Free</c:v>
                </c:pt>
              </c:strCache>
            </c:strRef>
          </c:cat>
          <c:val>
            <c:numRef>
              <c:f>'data-XtAoc.csv'!$B$2:$B$4</c:f>
              <c:numCache>
                <c:formatCode>General</c:formatCode>
                <c:ptCount val="3"/>
                <c:pt idx="0">
                  <c:v>32.0</c:v>
                </c:pt>
                <c:pt idx="1">
                  <c:v>35.0</c:v>
                </c:pt>
                <c:pt idx="2">
                  <c:v>33.0</c:v>
                </c:pt>
              </c:numCache>
            </c:numRef>
          </c:val>
        </c:ser>
        <c:ser>
          <c:idx val="1"/>
          <c:order val="1"/>
          <c:tx>
            <c:strRef>
              <c:f>'data-XtAoc.csv'!$C$1</c:f>
              <c:strCache>
                <c:ptCount val="1"/>
                <c:pt idx="0">
                  <c:v>1994</c:v>
                </c:pt>
              </c:strCache>
            </c:strRef>
          </c:tx>
          <c:invertIfNegative val="0"/>
          <c:cat>
            <c:strRef>
              <c:f>'data-XtAoc.csv'!$A$2:$A$4</c:f>
              <c:strCache>
                <c:ptCount val="3"/>
                <c:pt idx="0">
                  <c:v>Free</c:v>
                </c:pt>
                <c:pt idx="1">
                  <c:v>Partly Free</c:v>
                </c:pt>
                <c:pt idx="2">
                  <c:v>Not Free</c:v>
                </c:pt>
              </c:strCache>
            </c:strRef>
          </c:cat>
          <c:val>
            <c:numRef>
              <c:f>'data-XtAoc.csv'!$C$2:$C$4</c:f>
              <c:numCache>
                <c:formatCode>General</c:formatCode>
                <c:ptCount val="3"/>
                <c:pt idx="0">
                  <c:v>40.0</c:v>
                </c:pt>
                <c:pt idx="1">
                  <c:v>32.0</c:v>
                </c:pt>
                <c:pt idx="2">
                  <c:v>28.0</c:v>
                </c:pt>
              </c:numCache>
            </c:numRef>
          </c:val>
        </c:ser>
        <c:ser>
          <c:idx val="2"/>
          <c:order val="2"/>
          <c:tx>
            <c:strRef>
              <c:f>'data-XtAoc.csv'!$D$1</c:f>
              <c:strCache>
                <c:ptCount val="1"/>
                <c:pt idx="0">
                  <c:v>2004</c:v>
                </c:pt>
              </c:strCache>
            </c:strRef>
          </c:tx>
          <c:invertIfNegative val="0"/>
          <c:cat>
            <c:strRef>
              <c:f>'data-XtAoc.csv'!$A$2:$A$4</c:f>
              <c:strCache>
                <c:ptCount val="3"/>
                <c:pt idx="0">
                  <c:v>Free</c:v>
                </c:pt>
                <c:pt idx="1">
                  <c:v>Partly Free</c:v>
                </c:pt>
                <c:pt idx="2">
                  <c:v>Not Free</c:v>
                </c:pt>
              </c:strCache>
            </c:strRef>
          </c:cat>
          <c:val>
            <c:numRef>
              <c:f>'data-XtAoc.csv'!$D$2:$D$4</c:f>
              <c:numCache>
                <c:formatCode>General</c:formatCode>
                <c:ptCount val="3"/>
                <c:pt idx="0">
                  <c:v>46.0</c:v>
                </c:pt>
                <c:pt idx="1">
                  <c:v>28.0</c:v>
                </c:pt>
                <c:pt idx="2">
                  <c:v>26.0</c:v>
                </c:pt>
              </c:numCache>
            </c:numRef>
          </c:val>
        </c:ser>
        <c:ser>
          <c:idx val="3"/>
          <c:order val="3"/>
          <c:tx>
            <c:strRef>
              <c:f>'data-XtAoc.csv'!$E$1</c:f>
              <c:strCache>
                <c:ptCount val="1"/>
                <c:pt idx="0">
                  <c:v>2014</c:v>
                </c:pt>
              </c:strCache>
            </c:strRef>
          </c:tx>
          <c:invertIfNegative val="0"/>
          <c:cat>
            <c:strRef>
              <c:f>'data-XtAoc.csv'!$A$2:$A$4</c:f>
              <c:strCache>
                <c:ptCount val="3"/>
                <c:pt idx="0">
                  <c:v>Free</c:v>
                </c:pt>
                <c:pt idx="1">
                  <c:v>Partly Free</c:v>
                </c:pt>
                <c:pt idx="2">
                  <c:v>Not Free</c:v>
                </c:pt>
              </c:strCache>
            </c:strRef>
          </c:cat>
          <c:val>
            <c:numRef>
              <c:f>'data-XtAoc.csv'!$E$2:$E$4</c:f>
              <c:numCache>
                <c:formatCode>General</c:formatCode>
                <c:ptCount val="3"/>
                <c:pt idx="0">
                  <c:v>46.0</c:v>
                </c:pt>
                <c:pt idx="1">
                  <c:v>28.0</c:v>
                </c:pt>
                <c:pt idx="2">
                  <c:v>26.0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399784"/>
        <c:axId val="2028870568"/>
      </c:barChart>
      <c:catAx>
        <c:axId val="2092399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028870568"/>
        <c:crosses val="autoZero"/>
        <c:auto val="1"/>
        <c:lblAlgn val="ctr"/>
        <c:lblOffset val="100"/>
        <c:noMultiLvlLbl val="0"/>
      </c:catAx>
      <c:valAx>
        <c:axId val="2028870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No of </a:t>
                </a:r>
                <a:r>
                  <a:rPr lang="en-US" sz="1400" dirty="0" err="1" smtClean="0"/>
                  <a:t>ccountries</a:t>
                </a:r>
                <a:endParaRPr lang="en-US" sz="140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20923997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% change in HDI, 1980-</a:t>
            </a:r>
            <a:r>
              <a:rPr lang="en-US" sz="2000" dirty="0" smtClean="0">
                <a:solidFill>
                  <a:schemeClr val="bg1"/>
                </a:solidFill>
              </a:rPr>
              <a:t>2013, </a:t>
            </a:r>
            <a:r>
              <a:rPr lang="en-US" sz="2000" dirty="0">
                <a:solidFill>
                  <a:schemeClr val="bg1"/>
                </a:solidFill>
              </a:rPr>
              <a:t>among</a:t>
            </a:r>
            <a:r>
              <a:rPr lang="en-US" sz="2000" baseline="0" dirty="0">
                <a:solidFill>
                  <a:schemeClr val="bg1"/>
                </a:solidFill>
              </a:rPr>
              <a:t> good and bad performers</a:t>
            </a:r>
            <a:endParaRPr lang="en-US" sz="2000" dirty="0">
              <a:solidFill>
                <a:schemeClr val="bg1"/>
              </a:solidFill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965600367777212"/>
          <c:y val="0.156803857528395"/>
          <c:w val="0.886358625766546"/>
          <c:h val="0.67967514672206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'Table 2'!$AL$93:$AL$118</c:f>
              <c:strCache>
                <c:ptCount val="26"/>
                <c:pt idx="0">
                  <c:v>Saudi Arabia</c:v>
                </c:pt>
                <c:pt idx="1">
                  <c:v>Korea (Rep)</c:v>
                </c:pt>
                <c:pt idx="2">
                  <c:v>Brazil</c:v>
                </c:pt>
                <c:pt idx="4">
                  <c:v>Jamaica</c:v>
                </c:pt>
                <c:pt idx="5">
                  <c:v>South Africa</c:v>
                </c:pt>
                <c:pt idx="6">
                  <c:v>Congo</c:v>
                </c:pt>
                <c:pt idx="9">
                  <c:v>China</c:v>
                </c:pt>
                <c:pt idx="10">
                  <c:v>Morocco</c:v>
                </c:pt>
                <c:pt idx="11">
                  <c:v>Turkey</c:v>
                </c:pt>
                <c:pt idx="12">
                  <c:v>Iran</c:v>
                </c:pt>
                <c:pt idx="14">
                  <c:v>Togo</c:v>
                </c:pt>
                <c:pt idx="15">
                  <c:v>Philippines</c:v>
                </c:pt>
                <c:pt idx="16">
                  <c:v>Zimbabwe</c:v>
                </c:pt>
                <c:pt idx="19">
                  <c:v>Cambodia</c:v>
                </c:pt>
                <c:pt idx="20">
                  <c:v>Mali</c:v>
                </c:pt>
                <c:pt idx="21">
                  <c:v>Nepal</c:v>
                </c:pt>
                <c:pt idx="23">
                  <c:v>Côte d'Ivoire</c:v>
                </c:pt>
                <c:pt idx="24">
                  <c:v>CAR</c:v>
                </c:pt>
                <c:pt idx="25">
                  <c:v>Congo (DRC)</c:v>
                </c:pt>
              </c:strCache>
            </c:strRef>
          </c:cat>
          <c:val>
            <c:numRef>
              <c:f>'Table 2'!$AM$93:$AM$118</c:f>
              <c:numCache>
                <c:formatCode>General</c:formatCode>
                <c:ptCount val="26"/>
                <c:pt idx="0">
                  <c:v>0.432987438725141</c:v>
                </c:pt>
                <c:pt idx="1">
                  <c:v>0.417429680990163</c:v>
                </c:pt>
                <c:pt idx="2">
                  <c:v>0.364385236687447</c:v>
                </c:pt>
                <c:pt idx="4">
                  <c:v>0.164658631548386</c:v>
                </c:pt>
                <c:pt idx="5">
                  <c:v>0.156561632719186</c:v>
                </c:pt>
                <c:pt idx="6">
                  <c:v>0.0403994268790142</c:v>
                </c:pt>
                <c:pt idx="9">
                  <c:v>0.700412408082524</c:v>
                </c:pt>
                <c:pt idx="10">
                  <c:v>0.544380169495688</c:v>
                </c:pt>
                <c:pt idx="11">
                  <c:v>0.529968485545846</c:v>
                </c:pt>
                <c:pt idx="12">
                  <c:v>0.529108874287794</c:v>
                </c:pt>
                <c:pt idx="14">
                  <c:v>0.168041382281789</c:v>
                </c:pt>
                <c:pt idx="15">
                  <c:v>0.166081946038376</c:v>
                </c:pt>
                <c:pt idx="16">
                  <c:v>0.126958594545468</c:v>
                </c:pt>
                <c:pt idx="19">
                  <c:v>1.325043867136181</c:v>
                </c:pt>
                <c:pt idx="20">
                  <c:v>0.959591388084875</c:v>
                </c:pt>
                <c:pt idx="21">
                  <c:v>0.883737899066103</c:v>
                </c:pt>
                <c:pt idx="23">
                  <c:v>0.199653492706837</c:v>
                </c:pt>
                <c:pt idx="24">
                  <c:v>0.153312210554575</c:v>
                </c:pt>
                <c:pt idx="25">
                  <c:v>0.00481946045931569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731640"/>
        <c:axId val="2095734824"/>
      </c:barChart>
      <c:catAx>
        <c:axId val="2095731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2095734824"/>
        <c:crosses val="autoZero"/>
        <c:auto val="1"/>
        <c:lblAlgn val="ctr"/>
        <c:lblOffset val="100"/>
        <c:noMultiLvlLbl val="0"/>
      </c:catAx>
      <c:valAx>
        <c:axId val="2095734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spPr>
          <a:solidFill>
            <a:srgbClr val="FFFFFF"/>
          </a:solidFill>
        </c:spPr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095731640"/>
        <c:crosses val="autoZero"/>
        <c:crossBetween val="between"/>
      </c:valAx>
      <c:spPr>
        <a:solidFill>
          <a:schemeClr val="tx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tx1"/>
    </a:solidFill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Change in </a:t>
            </a:r>
            <a:r>
              <a:rPr lang="en-US" dirty="0" smtClean="0"/>
              <a:t>F</a:t>
            </a:r>
            <a:r>
              <a:rPr lang="en-US" dirty="0"/>
              <a:t>/M </a:t>
            </a:r>
            <a:r>
              <a:rPr lang="en-US" dirty="0" smtClean="0"/>
              <a:t>ratio in </a:t>
            </a:r>
            <a:r>
              <a:rPr lang="en-US" dirty="0"/>
              <a:t>secondary schools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20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21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cat>
            <c:strRef>
              <c:f>Sheet1!$F$5:$F$29</c:f>
              <c:strCache>
                <c:ptCount val="25"/>
                <c:pt idx="0">
                  <c:v>Saudi Arabia</c:v>
                </c:pt>
                <c:pt idx="1">
                  <c:v>Korea (Rep)</c:v>
                </c:pt>
                <c:pt idx="2">
                  <c:v>Brazil</c:v>
                </c:pt>
                <c:pt idx="4">
                  <c:v>Jamaica</c:v>
                </c:pt>
                <c:pt idx="5">
                  <c:v>South Africa</c:v>
                </c:pt>
                <c:pt idx="6">
                  <c:v>Congo</c:v>
                </c:pt>
                <c:pt idx="9">
                  <c:v>China</c:v>
                </c:pt>
                <c:pt idx="10">
                  <c:v>Morocco</c:v>
                </c:pt>
                <c:pt idx="11">
                  <c:v>Turkey</c:v>
                </c:pt>
                <c:pt idx="12">
                  <c:v>Iran</c:v>
                </c:pt>
                <c:pt idx="14">
                  <c:v>Togo</c:v>
                </c:pt>
                <c:pt idx="15">
                  <c:v>Philippines</c:v>
                </c:pt>
                <c:pt idx="18">
                  <c:v>Cambodia</c:v>
                </c:pt>
                <c:pt idx="19">
                  <c:v>Mali</c:v>
                </c:pt>
                <c:pt idx="20">
                  <c:v>Nepal</c:v>
                </c:pt>
                <c:pt idx="23">
                  <c:v>CAR</c:v>
                </c:pt>
                <c:pt idx="24">
                  <c:v>Congo (DRC)</c:v>
                </c:pt>
              </c:strCache>
            </c:strRef>
          </c:cat>
          <c:val>
            <c:numRef>
              <c:f>Sheet1!$G$5:$G$29</c:f>
              <c:numCache>
                <c:formatCode>General</c:formatCode>
                <c:ptCount val="25"/>
                <c:pt idx="0">
                  <c:v>43.0</c:v>
                </c:pt>
                <c:pt idx="1">
                  <c:v>23.0</c:v>
                </c:pt>
                <c:pt idx="2">
                  <c:v>1.0</c:v>
                </c:pt>
                <c:pt idx="4">
                  <c:v>-8.0</c:v>
                </c:pt>
                <c:pt idx="5">
                  <c:v>-9.0</c:v>
                </c:pt>
                <c:pt idx="6">
                  <c:v>22.0</c:v>
                </c:pt>
                <c:pt idx="9">
                  <c:v>29.0</c:v>
                </c:pt>
                <c:pt idx="10">
                  <c:v>23.0</c:v>
                </c:pt>
                <c:pt idx="11">
                  <c:v>49.0</c:v>
                </c:pt>
                <c:pt idx="12">
                  <c:v>22.0</c:v>
                </c:pt>
                <c:pt idx="14">
                  <c:v>21.0</c:v>
                </c:pt>
                <c:pt idx="15">
                  <c:v>3.0</c:v>
                </c:pt>
                <c:pt idx="19">
                  <c:v>41.0</c:v>
                </c:pt>
                <c:pt idx="20">
                  <c:v>40.0</c:v>
                </c:pt>
                <c:pt idx="21">
                  <c:v>80.0</c:v>
                </c:pt>
                <c:pt idx="23">
                  <c:v>16.0</c:v>
                </c:pt>
                <c:pt idx="24">
                  <c:v>25.0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93170200"/>
        <c:axId val="2093156088"/>
      </c:barChart>
      <c:catAx>
        <c:axId val="2093170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93156088"/>
        <c:crosses val="autoZero"/>
        <c:auto val="1"/>
        <c:lblAlgn val="ctr"/>
        <c:lblOffset val="100"/>
        <c:noMultiLvlLbl val="0"/>
      </c:catAx>
      <c:valAx>
        <c:axId val="209315608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change in percentage points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9317020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bg1"/>
                </a:solidFill>
              </a:rPr>
              <a:t>Change in secondary enrolment ratio 1980-2013</a:t>
            </a:r>
            <a:endParaRPr lang="en-US" dirty="0">
              <a:solidFill>
                <a:schemeClr val="bg1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Sheet1!$A$5:$A$30</c:f>
              <c:strCache>
                <c:ptCount val="26"/>
                <c:pt idx="0">
                  <c:v>Saudi Arabia</c:v>
                </c:pt>
                <c:pt idx="1">
                  <c:v>Korea (Rep)</c:v>
                </c:pt>
                <c:pt idx="2">
                  <c:v>Brazil</c:v>
                </c:pt>
                <c:pt idx="4">
                  <c:v>Jamaica</c:v>
                </c:pt>
                <c:pt idx="5">
                  <c:v>South Africa</c:v>
                </c:pt>
                <c:pt idx="6">
                  <c:v>Congo</c:v>
                </c:pt>
                <c:pt idx="9">
                  <c:v>China</c:v>
                </c:pt>
                <c:pt idx="10">
                  <c:v>Morocco</c:v>
                </c:pt>
                <c:pt idx="11">
                  <c:v>Turkey</c:v>
                </c:pt>
                <c:pt idx="12">
                  <c:v>Iran</c:v>
                </c:pt>
                <c:pt idx="14">
                  <c:v>Togo</c:v>
                </c:pt>
                <c:pt idx="15">
                  <c:v>Philippines</c:v>
                </c:pt>
                <c:pt idx="16">
                  <c:v>Zimbabwe</c:v>
                </c:pt>
                <c:pt idx="19">
                  <c:v>Cambodia</c:v>
                </c:pt>
                <c:pt idx="20">
                  <c:v>Mali</c:v>
                </c:pt>
                <c:pt idx="21">
                  <c:v>Nepal</c:v>
                </c:pt>
                <c:pt idx="23">
                  <c:v>Côte d'Ivoire</c:v>
                </c:pt>
                <c:pt idx="24">
                  <c:v>CAR</c:v>
                </c:pt>
                <c:pt idx="25">
                  <c:v>Congo (DRC)</c:v>
                </c:pt>
              </c:strCache>
            </c:strRef>
          </c:cat>
          <c:val>
            <c:numRef>
              <c:f>Sheet1!$B$5:$B$30</c:f>
              <c:numCache>
                <c:formatCode>General</c:formatCode>
                <c:ptCount val="26"/>
                <c:pt idx="0">
                  <c:v>90.0</c:v>
                </c:pt>
                <c:pt idx="1">
                  <c:v>20.0</c:v>
                </c:pt>
                <c:pt idx="2">
                  <c:v>52.0</c:v>
                </c:pt>
                <c:pt idx="4">
                  <c:v>9.0</c:v>
                </c:pt>
                <c:pt idx="5">
                  <c:v>45.0</c:v>
                </c:pt>
                <c:pt idx="6">
                  <c:v>-6.0</c:v>
                </c:pt>
                <c:pt idx="9">
                  <c:v>45.0</c:v>
                </c:pt>
                <c:pt idx="10">
                  <c:v>58.0</c:v>
                </c:pt>
                <c:pt idx="11">
                  <c:v>64.0</c:v>
                </c:pt>
                <c:pt idx="12">
                  <c:v>33.0</c:v>
                </c:pt>
                <c:pt idx="14">
                  <c:v>23.0</c:v>
                </c:pt>
                <c:pt idx="15">
                  <c:v>20.0</c:v>
                </c:pt>
                <c:pt idx="16">
                  <c:v>39.0</c:v>
                </c:pt>
                <c:pt idx="19">
                  <c:v>24.0</c:v>
                </c:pt>
                <c:pt idx="20">
                  <c:v>36.0</c:v>
                </c:pt>
                <c:pt idx="21">
                  <c:v>45.0</c:v>
                </c:pt>
                <c:pt idx="23">
                  <c:v>21.0</c:v>
                </c:pt>
                <c:pt idx="24">
                  <c:v>6.0</c:v>
                </c:pt>
                <c:pt idx="25">
                  <c:v>18.0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092963528"/>
        <c:axId val="2092966568"/>
      </c:barChart>
      <c:catAx>
        <c:axId val="2092963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en-US"/>
          </a:p>
        </c:txPr>
        <c:crossAx val="2092966568"/>
        <c:crosses val="autoZero"/>
        <c:auto val="1"/>
        <c:lblAlgn val="ctr"/>
        <c:lblOffset val="100"/>
        <c:noMultiLvlLbl val="0"/>
      </c:catAx>
      <c:valAx>
        <c:axId val="20929665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r>
                  <a:rPr lang="en-US" dirty="0" smtClean="0">
                    <a:solidFill>
                      <a:schemeClr val="bg1"/>
                    </a:solidFill>
                  </a:rPr>
                  <a:t>Change in percentage points</a:t>
                </a:r>
                <a:endParaRPr lang="en-US" dirty="0">
                  <a:solidFill>
                    <a:schemeClr val="bg1"/>
                  </a:solidFill>
                </a:endParaRPr>
              </a:p>
            </c:rich>
          </c:tx>
          <c:layout>
            <c:manualLayout>
              <c:xMode val="edge"/>
              <c:yMode val="edge"/>
              <c:x val="0.0264562473599838"/>
              <c:y val="0.24209528356814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en-US"/>
          </a:p>
        </c:txPr>
        <c:crossAx val="2092963528"/>
        <c:crosses val="autoZero"/>
        <c:crossBetween val="between"/>
      </c:valAx>
    </c:plotArea>
    <c:plotVisOnly val="1"/>
    <c:dispBlanksAs val="gap"/>
    <c:showDLblsOverMax val="0"/>
  </c:chart>
  <c:spPr>
    <a:solidFill>
      <a:schemeClr val="tx1"/>
    </a:solidFill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2200"/>
            </a:pPr>
            <a:r>
              <a:rPr lang="en-US" sz="2200"/>
              <a:t>Annual growth in per capita income, 1980-2013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9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10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11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12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9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20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21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Sheet1!$C$5:$C$30</c:f>
              <c:strCache>
                <c:ptCount val="26"/>
                <c:pt idx="0">
                  <c:v>Saudi Arabia</c:v>
                </c:pt>
                <c:pt idx="1">
                  <c:v>Korea (Rep)</c:v>
                </c:pt>
                <c:pt idx="2">
                  <c:v>Brazil</c:v>
                </c:pt>
                <c:pt idx="4">
                  <c:v>Jamaica</c:v>
                </c:pt>
                <c:pt idx="5">
                  <c:v>South Africa</c:v>
                </c:pt>
                <c:pt idx="6">
                  <c:v>Congo</c:v>
                </c:pt>
                <c:pt idx="9">
                  <c:v>China</c:v>
                </c:pt>
                <c:pt idx="10">
                  <c:v>Morocco</c:v>
                </c:pt>
                <c:pt idx="11">
                  <c:v>Turkey</c:v>
                </c:pt>
                <c:pt idx="12">
                  <c:v>Iran</c:v>
                </c:pt>
                <c:pt idx="14">
                  <c:v>Togo</c:v>
                </c:pt>
                <c:pt idx="15">
                  <c:v>Philippines</c:v>
                </c:pt>
                <c:pt idx="16">
                  <c:v>Zimbabwe</c:v>
                </c:pt>
                <c:pt idx="19">
                  <c:v>Cambodia</c:v>
                </c:pt>
                <c:pt idx="20">
                  <c:v>Mali</c:v>
                </c:pt>
                <c:pt idx="21">
                  <c:v>Nepal</c:v>
                </c:pt>
                <c:pt idx="23">
                  <c:v>Côte d'Ivoire</c:v>
                </c:pt>
                <c:pt idx="24">
                  <c:v>CAR</c:v>
                </c:pt>
                <c:pt idx="25">
                  <c:v>Congo (DRC)</c:v>
                </c:pt>
              </c:strCache>
            </c:strRef>
          </c:cat>
          <c:val>
            <c:numRef>
              <c:f>Sheet1!$D$5:$D$30</c:f>
              <c:numCache>
                <c:formatCode>General</c:formatCode>
                <c:ptCount val="26"/>
                <c:pt idx="0">
                  <c:v>-1.3</c:v>
                </c:pt>
                <c:pt idx="1">
                  <c:v>5.0</c:v>
                </c:pt>
                <c:pt idx="2">
                  <c:v>2.1</c:v>
                </c:pt>
                <c:pt idx="4">
                  <c:v>1.9</c:v>
                </c:pt>
                <c:pt idx="5">
                  <c:v>-0.4</c:v>
                </c:pt>
                <c:pt idx="6">
                  <c:v>-3.0</c:v>
                </c:pt>
                <c:pt idx="9">
                  <c:v>8.2</c:v>
                </c:pt>
                <c:pt idx="10">
                  <c:v>-0.3</c:v>
                </c:pt>
                <c:pt idx="11">
                  <c:v>2.9</c:v>
                </c:pt>
                <c:pt idx="12">
                  <c:v>-1.2</c:v>
                </c:pt>
                <c:pt idx="14">
                  <c:v>-2.3</c:v>
                </c:pt>
                <c:pt idx="15">
                  <c:v>1.7</c:v>
                </c:pt>
                <c:pt idx="16">
                  <c:v>-0.1</c:v>
                </c:pt>
                <c:pt idx="19">
                  <c:v>0.7</c:v>
                </c:pt>
                <c:pt idx="20">
                  <c:v>-0.7</c:v>
                </c:pt>
                <c:pt idx="21">
                  <c:v>3.4</c:v>
                </c:pt>
                <c:pt idx="23">
                  <c:v>-5.0</c:v>
                </c:pt>
                <c:pt idx="24">
                  <c:v>-3.1</c:v>
                </c:pt>
                <c:pt idx="25">
                  <c:v>-2.4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123642328"/>
        <c:axId val="2123645336"/>
      </c:barChart>
      <c:catAx>
        <c:axId val="2123642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3645336"/>
        <c:crosses val="autoZero"/>
        <c:auto val="1"/>
        <c:lblAlgn val="ctr"/>
        <c:lblOffset val="100"/>
        <c:noMultiLvlLbl val="0"/>
      </c:catAx>
      <c:valAx>
        <c:axId val="212364533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% p.a.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123642328"/>
        <c:crosses val="autoZero"/>
        <c:crossBetween val="between"/>
      </c:valAx>
      <c:spPr>
        <a:solidFill>
          <a:schemeClr val="tx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n-US" sz="3200"/>
              <a:t>Headcount poverty rate around 2012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380832604258"/>
          <c:y val="0.211111111111111"/>
          <c:w val="0.746730278506853"/>
          <c:h val="0.4610261738116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Sheet2!$F$2:$F$3</c:f>
              <c:strCache>
                <c:ptCount val="1"/>
                <c:pt idx="0">
                  <c:v>around 2012</c:v>
                </c:pt>
              </c:strCache>
            </c:strRef>
          </c:tx>
          <c:invertIfNegative val="0"/>
          <c:dPt>
            <c:idx val="1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Sheet2!$E$4:$E$27</c:f>
              <c:strCache>
                <c:ptCount val="24"/>
                <c:pt idx="0">
                  <c:v>Brazil</c:v>
                </c:pt>
                <c:pt idx="2">
                  <c:v>Congo, Rep.</c:v>
                </c:pt>
                <c:pt idx="3">
                  <c:v>South Africa</c:v>
                </c:pt>
                <c:pt idx="4">
                  <c:v>Jamaica</c:v>
                </c:pt>
                <c:pt idx="7">
                  <c:v>China</c:v>
                </c:pt>
                <c:pt idx="8">
                  <c:v>Morocco</c:v>
                </c:pt>
                <c:pt idx="9">
                  <c:v>Turkey</c:v>
                </c:pt>
                <c:pt idx="10">
                  <c:v>Iran, Islamic Rep.</c:v>
                </c:pt>
                <c:pt idx="12">
                  <c:v>Togo</c:v>
                </c:pt>
                <c:pt idx="13">
                  <c:v>Zimbabwe</c:v>
                </c:pt>
                <c:pt idx="14">
                  <c:v>Philippines</c:v>
                </c:pt>
                <c:pt idx="17">
                  <c:v>Cambodia</c:v>
                </c:pt>
                <c:pt idx="18">
                  <c:v>Nepal</c:v>
                </c:pt>
                <c:pt idx="19">
                  <c:v>Mali</c:v>
                </c:pt>
                <c:pt idx="21">
                  <c:v>DRC</c:v>
                </c:pt>
                <c:pt idx="22">
                  <c:v>CAR</c:v>
                </c:pt>
                <c:pt idx="23">
                  <c:v>Cote d'Ivoire</c:v>
                </c:pt>
              </c:strCache>
            </c:strRef>
          </c:cat>
          <c:val>
            <c:numRef>
              <c:f>Sheet2!$F$4:$F$27</c:f>
              <c:numCache>
                <c:formatCode>General</c:formatCode>
                <c:ptCount val="24"/>
                <c:pt idx="0">
                  <c:v>4.0</c:v>
                </c:pt>
                <c:pt idx="2">
                  <c:v>33.0</c:v>
                </c:pt>
                <c:pt idx="3">
                  <c:v>9.0</c:v>
                </c:pt>
                <c:pt idx="4">
                  <c:v>0.0</c:v>
                </c:pt>
                <c:pt idx="7">
                  <c:v>6.0</c:v>
                </c:pt>
                <c:pt idx="8">
                  <c:v>3.0</c:v>
                </c:pt>
                <c:pt idx="9">
                  <c:v>0.0</c:v>
                </c:pt>
                <c:pt idx="10">
                  <c:v>1.0</c:v>
                </c:pt>
                <c:pt idx="12">
                  <c:v>52.0</c:v>
                </c:pt>
                <c:pt idx="13">
                  <c:v>41.0</c:v>
                </c:pt>
                <c:pt idx="14">
                  <c:v>19.0</c:v>
                </c:pt>
                <c:pt idx="17">
                  <c:v>10.0</c:v>
                </c:pt>
                <c:pt idx="18">
                  <c:v>24.0</c:v>
                </c:pt>
                <c:pt idx="19">
                  <c:v>51.0</c:v>
                </c:pt>
                <c:pt idx="21">
                  <c:v>74.0</c:v>
                </c:pt>
                <c:pt idx="22">
                  <c:v>63.0</c:v>
                </c:pt>
                <c:pt idx="23">
                  <c:v>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gapDepth val="0"/>
        <c:shape val="box"/>
        <c:axId val="2123690424"/>
        <c:axId val="2123693432"/>
        <c:axId val="0"/>
      </c:bar3DChart>
      <c:catAx>
        <c:axId val="2123690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3693432"/>
        <c:crosses val="autoZero"/>
        <c:auto val="1"/>
        <c:lblAlgn val="ctr"/>
        <c:lblOffset val="100"/>
        <c:noMultiLvlLbl val="0"/>
      </c:catAx>
      <c:valAx>
        <c:axId val="21236934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% of population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3690424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Average political freedom index (polity 2) 1980-2013 (+10 'most free', -10 least)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Sheet1!$M$281</c:f>
              <c:strCache>
                <c:ptCount val="1"/>
                <c:pt idx="0">
                  <c:v>1980-2013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Sheet1!$L$282:$L$307</c:f>
              <c:strCache>
                <c:ptCount val="26"/>
                <c:pt idx="0">
                  <c:v>Saudi Arabia</c:v>
                </c:pt>
                <c:pt idx="1">
                  <c:v>Korea, Rep.</c:v>
                </c:pt>
                <c:pt idx="2">
                  <c:v>Brazil</c:v>
                </c:pt>
                <c:pt idx="4">
                  <c:v>Congo, Rep.</c:v>
                </c:pt>
                <c:pt idx="5">
                  <c:v>South Africa</c:v>
                </c:pt>
                <c:pt idx="6">
                  <c:v>Jamaica</c:v>
                </c:pt>
                <c:pt idx="9">
                  <c:v>China</c:v>
                </c:pt>
                <c:pt idx="10">
                  <c:v>Morocco</c:v>
                </c:pt>
                <c:pt idx="11">
                  <c:v>Turkey</c:v>
                </c:pt>
                <c:pt idx="12">
                  <c:v>Iran, Islamic Rep.</c:v>
                </c:pt>
                <c:pt idx="14">
                  <c:v>Togo</c:v>
                </c:pt>
                <c:pt idx="15">
                  <c:v>Zimbabwe</c:v>
                </c:pt>
                <c:pt idx="16">
                  <c:v>Philippines</c:v>
                </c:pt>
                <c:pt idx="19">
                  <c:v>Cambodia</c:v>
                </c:pt>
                <c:pt idx="20">
                  <c:v>Nepal</c:v>
                </c:pt>
                <c:pt idx="21">
                  <c:v>Mali</c:v>
                </c:pt>
                <c:pt idx="23">
                  <c:v>DRC</c:v>
                </c:pt>
                <c:pt idx="24">
                  <c:v>CAR</c:v>
                </c:pt>
                <c:pt idx="25">
                  <c:v>Cote d'Ivoire</c:v>
                </c:pt>
              </c:strCache>
            </c:strRef>
          </c:cat>
          <c:val>
            <c:numRef>
              <c:f>Sheet1!$M$282:$M$307</c:f>
              <c:numCache>
                <c:formatCode>General</c:formatCode>
                <c:ptCount val="26"/>
                <c:pt idx="0" formatCode="0.00">
                  <c:v>-10.0</c:v>
                </c:pt>
                <c:pt idx="1">
                  <c:v>4.4</c:v>
                </c:pt>
                <c:pt idx="2">
                  <c:v>6.2</c:v>
                </c:pt>
                <c:pt idx="4" formatCode="0.00">
                  <c:v>-4.2</c:v>
                </c:pt>
                <c:pt idx="5">
                  <c:v>7.2</c:v>
                </c:pt>
                <c:pt idx="6">
                  <c:v>9.4</c:v>
                </c:pt>
                <c:pt idx="9" formatCode="0.00">
                  <c:v>-7.0</c:v>
                </c:pt>
                <c:pt idx="10" formatCode="0.00">
                  <c:v>-6.7</c:v>
                </c:pt>
                <c:pt idx="11">
                  <c:v>6.5</c:v>
                </c:pt>
                <c:pt idx="12" formatCode="0.00">
                  <c:v>-4.1</c:v>
                </c:pt>
                <c:pt idx="14" formatCode="0.00">
                  <c:v>-4.0</c:v>
                </c:pt>
                <c:pt idx="15">
                  <c:v>-2.5</c:v>
                </c:pt>
                <c:pt idx="16">
                  <c:v>5.2</c:v>
                </c:pt>
                <c:pt idx="19">
                  <c:v>1.0</c:v>
                </c:pt>
                <c:pt idx="20">
                  <c:v>1.8</c:v>
                </c:pt>
                <c:pt idx="21">
                  <c:v>1.9</c:v>
                </c:pt>
                <c:pt idx="23" formatCode="0.00">
                  <c:v>-1.705882352941176</c:v>
                </c:pt>
                <c:pt idx="24" formatCode="0.00">
                  <c:v>-1.4</c:v>
                </c:pt>
                <c:pt idx="25" formatCode="0.00">
                  <c:v>-3.8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3612536"/>
        <c:axId val="2123615544"/>
      </c:barChart>
      <c:catAx>
        <c:axId val="2123612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2123615544"/>
        <c:crosses val="autoZero"/>
        <c:auto val="1"/>
        <c:lblAlgn val="ctr"/>
        <c:lblOffset val="100"/>
        <c:noMultiLvlLbl val="0"/>
      </c:catAx>
      <c:valAx>
        <c:axId val="2123615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Polity 2 value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123612536"/>
        <c:crosses val="autoZero"/>
        <c:crossBetween val="between"/>
      </c:valAx>
      <c:spPr>
        <a:solidFill>
          <a:schemeClr val="tx1">
            <a:lumMod val="85000"/>
          </a:schemeClr>
        </a:solidFill>
      </c:spPr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0.42836</cdr:x>
      <cdr:y>0.30951</cdr:y>
    </cdr:from>
    <cdr:to>
      <cdr:x>0.63272</cdr:x>
      <cdr:y>0.41445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168952" y="1855038"/>
          <a:ext cx="1511905" cy="6289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Medium HDI countries</a:t>
          </a:r>
          <a:endParaRPr lang="en-US" sz="1400" dirty="0"/>
        </a:p>
      </cdr:txBody>
    </cdr:sp>
  </cdr:relSizeAnchor>
  <cdr:relSizeAnchor xmlns:cdr="http://schemas.openxmlformats.org/drawingml/2006/chartDrawing">
    <cdr:from>
      <cdr:x>0.8106</cdr:x>
      <cdr:y>0.29337</cdr:y>
    </cdr:from>
    <cdr:to>
      <cdr:x>0.93755</cdr:x>
      <cdr:y>0.38066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996819" y="1758276"/>
          <a:ext cx="939100" cy="523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 smtClean="0"/>
            <a:t>Low HDI countrie</a:t>
          </a:r>
          <a:r>
            <a:rPr lang="en-US" sz="1100" dirty="0" smtClean="0"/>
            <a:t>s</a:t>
          </a:r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0.94444</cdr:x>
      <cdr:y>0.28472</cdr:y>
    </cdr:from>
    <cdr:to>
      <cdr:x>0.98611</cdr:x>
      <cdr:y>0.65972</cdr:y>
    </cdr:to>
    <cdr:sp macro="" textlink="">
      <cdr:nvSpPr>
        <cdr:cNvPr id="2" name="Text Box 1"/>
        <cdr:cNvSpPr txBox="1"/>
      </cdr:nvSpPr>
      <cdr:spPr>
        <a:xfrm xmlns:a="http://schemas.openxmlformats.org/drawingml/2006/main">
          <a:off x="5181600" y="781050"/>
          <a:ext cx="228600" cy="1028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0.875</cdr:x>
      <cdr:y>0.20139</cdr:y>
    </cdr:from>
    <cdr:to>
      <cdr:x>0.95833</cdr:x>
      <cdr:y>0.70139</cdr:y>
    </cdr:to>
    <cdr:sp macro="" textlink="">
      <cdr:nvSpPr>
        <cdr:cNvPr id="3" name="Text Box 2"/>
        <cdr:cNvSpPr txBox="1"/>
      </cdr:nvSpPr>
      <cdr:spPr>
        <a:xfrm xmlns:a="http://schemas.openxmlformats.org/drawingml/2006/main">
          <a:off x="4800600" y="552450"/>
          <a:ext cx="457200" cy="1371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0.84722</cdr:x>
      <cdr:y>0.20139</cdr:y>
    </cdr:from>
    <cdr:to>
      <cdr:x>0.97222</cdr:x>
      <cdr:y>0.74306</cdr:y>
    </cdr:to>
    <cdr:sp macro="" textlink="">
      <cdr:nvSpPr>
        <cdr:cNvPr id="4" name="Text Box 3"/>
        <cdr:cNvSpPr txBox="1"/>
      </cdr:nvSpPr>
      <cdr:spPr>
        <a:xfrm xmlns:a="http://schemas.openxmlformats.org/drawingml/2006/main">
          <a:off x="4648200" y="552450"/>
          <a:ext cx="685800" cy="14859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 err="1" smtClean="0">
              <a:solidFill>
                <a:schemeClr val="bg2">
                  <a:lumMod val="60000"/>
                  <a:lumOff val="40000"/>
                </a:schemeClr>
              </a:solidFill>
            </a:rPr>
            <a:t>Blue</a:t>
          </a:r>
          <a:r>
            <a:rPr lang="en-US" sz="1600" b="1" dirty="0" err="1" smtClean="0">
              <a:solidFill>
                <a:schemeClr val="tx2">
                  <a:lumMod val="60000"/>
                  <a:lumOff val="40000"/>
                </a:schemeClr>
              </a:solidFill>
            </a:rPr>
            <a:t>e</a:t>
          </a:r>
          <a:r>
            <a:rPr lang="en-US" sz="1600" dirty="0"/>
            <a:t>= % below $1.25 a day</a:t>
          </a:r>
        </a:p>
        <a:p xmlns:a="http://schemas.openxmlformats.org/drawingml/2006/main">
          <a:r>
            <a:rPr lang="en-US" sz="1600" b="1" dirty="0">
              <a:solidFill>
                <a:srgbClr val="FF0000"/>
              </a:solidFill>
            </a:rPr>
            <a:t>Red</a:t>
          </a:r>
          <a:r>
            <a:rPr lang="en-US" sz="1600" dirty="0"/>
            <a:t>= % below MPI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BFDF1-D04B-1F4E-8095-6F0A38F71309}" type="datetimeFigureOut">
              <a:rPr lang="en-US" smtClean="0"/>
              <a:t>9/11/15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8AFFD-D92D-5E46-AB33-8DA77FC9A8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969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8D723-A77C-FF4D-88C5-E9DA0B42EA9A}" type="datetimeFigureOut">
              <a:rPr lang="en-US" smtClean="0"/>
              <a:t>9/11/15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2049A-1357-6842-AE13-378AF1E7F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925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9FD06-1F0D-48D8-B8A1-84110032E9FD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9FD06-1F0D-48D8-B8A1-84110032E9FD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9FD06-1F0D-48D8-B8A1-84110032E9FD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9FD06-1F0D-48D8-B8A1-84110032E9FD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9FD06-1F0D-48D8-B8A1-84110032E9FD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2049A-1357-6842-AE13-378AF1E7FDE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516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9FD06-1F0D-48D8-B8A1-84110032E9FD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1DADE-6E09-F14B-B301-ADB8CE5B5BCF}" type="datetime1">
              <a:rPr lang="en-GB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1FAA2-0501-9B4D-AA54-FC0E86B80CC6}" type="datetime1">
              <a:rPr lang="en-GB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0FC8-03EA-314A-9019-F34E6E195947}" type="datetime1">
              <a:rPr lang="en-GB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834134C-B610-1947-9918-DB85C7D7D6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345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A28BD-40F8-8B4C-9E7B-92B6F4257F24}" type="datetime1">
              <a:rPr lang="en-GB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46EF6-69B7-FD46-A529-496ADBB50633}" type="datetime1">
              <a:rPr lang="en-GB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4ADB7-57FF-3245-A862-6F6C3F07A3D7}" type="datetime1">
              <a:rPr lang="en-GB" smtClean="0"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8854-E787-564E-AC9A-BAF1F22648C6}" type="datetime1">
              <a:rPr lang="en-GB" smtClean="0"/>
              <a:t>9/11/15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9AF24-DB54-7141-AF89-468E00578513}" type="datetime1">
              <a:rPr lang="en-GB" smtClean="0"/>
              <a:t>9/11/15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D0355-997B-344D-A889-045BECBC7787}" type="datetime1">
              <a:rPr lang="en-GB" smtClean="0"/>
              <a:t>9/11/15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3438-99C6-C648-A21D-4E6B7F4B7CD5}" type="datetime1">
              <a:rPr lang="en-GB" smtClean="0"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8CE90-156C-A04F-8094-2EC24321996B}" type="datetime1">
              <a:rPr lang="en-GB" smtClean="0"/>
              <a:t>9/11/15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3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FAB6A-E6C3-3442-A2AB-B4DFEC5BC7C0}" type="datetime1">
              <a:rPr lang="en-GB" smtClean="0"/>
              <a:t>9/11/15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B397B-591E-8A41-AA46-F259788E19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Relationship Id="rId3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Human Development in Practice: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Lessons from 40 years Experience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Frances Stewart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7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Progress accelerated in low HDI in 2000s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127127"/>
              </p:ext>
            </p:extLst>
          </p:nvPr>
        </p:nvGraphicFramePr>
        <p:xfrm>
          <a:off x="799163" y="1417639"/>
          <a:ext cx="7416701" cy="5117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0688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334193"/>
              </p:ext>
            </p:extLst>
          </p:nvPr>
        </p:nvGraphicFramePr>
        <p:xfrm>
          <a:off x="642185" y="1004886"/>
          <a:ext cx="7806115" cy="5202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11640" y="195395"/>
            <a:ext cx="9032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Progress on political freedom 1984-2004, but halted in 2000s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747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12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0138" t="21894" r="20686" b="13376"/>
          <a:stretch/>
        </p:blipFill>
        <p:spPr>
          <a:xfrm>
            <a:off x="188112" y="1613298"/>
            <a:ext cx="8498688" cy="54574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185" y="228303"/>
            <a:ext cx="8316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Trends in homicides, selected areas and countries: major contrast across continents and among countries</a:t>
            </a:r>
            <a:endParaRPr lang="en-US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193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7895" r="40451" b="20642"/>
          <a:stretch/>
        </p:blipFill>
        <p:spPr>
          <a:xfrm>
            <a:off x="743139" y="310729"/>
            <a:ext cx="8079959" cy="604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522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284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1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401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90C0F-AF31-3749-853F-302403C315AD}" type="slidenum">
              <a:rPr lang="en-GB"/>
              <a:pPr/>
              <a:t>16</a:t>
            </a:fld>
            <a:endParaRPr lang="en-GB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Growth and HD: </a:t>
            </a:r>
            <a:r>
              <a:rPr lang="en-GB" dirty="0" smtClean="0">
                <a:solidFill>
                  <a:srgbClr val="FFFF00"/>
                </a:solidFill>
              </a:rPr>
              <a:t>strong </a:t>
            </a:r>
            <a:r>
              <a:rPr lang="en-GB" dirty="0">
                <a:solidFill>
                  <a:srgbClr val="FFFF00"/>
                </a:solidFill>
              </a:rPr>
              <a:t>connections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Growth feeds into promotion of HD via social and private expenditure, depending on how high government expenditure is and how it is distributed, and on distribution of household incomes.</a:t>
            </a:r>
          </a:p>
          <a:p>
            <a:r>
              <a:rPr lang="en-GB"/>
              <a:t>Good HD feeds into growth because healthier, better educated and better nourished people are more productive.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B4185-7818-D440-A003-365A81655095}" type="slidenum">
              <a:rPr lang="en-GB"/>
              <a:pPr/>
              <a:t>17</a:t>
            </a:fld>
            <a:endParaRPr lang="en-GB"/>
          </a:p>
        </p:txBody>
      </p:sp>
      <p:sp>
        <p:nvSpPr>
          <p:cNvPr id="12296" name="AutoShape 8"/>
          <p:cNvSpPr>
            <a:spLocks/>
          </p:cNvSpPr>
          <p:nvPr/>
        </p:nvSpPr>
        <p:spPr bwMode="auto">
          <a:xfrm>
            <a:off x="2667000" y="1905000"/>
            <a:ext cx="685800" cy="2628900"/>
          </a:xfrm>
          <a:prstGeom prst="leftBracket">
            <a:avLst>
              <a:gd name="adj" fmla="val 31944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AutoShape 6"/>
          <p:cNvSpPr>
            <a:spLocks/>
          </p:cNvSpPr>
          <p:nvPr/>
        </p:nvSpPr>
        <p:spPr bwMode="auto">
          <a:xfrm>
            <a:off x="5638800" y="1905000"/>
            <a:ext cx="800100" cy="2628900"/>
          </a:xfrm>
          <a:prstGeom prst="rightBracket">
            <a:avLst>
              <a:gd name="adj" fmla="val 27381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6572250" y="2971800"/>
            <a:ext cx="1143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  <a:cs typeface="Times New Roman" charset="0"/>
              </a:rPr>
              <a:t>CHAIN</a:t>
            </a:r>
          </a:p>
          <a:p>
            <a:pPr eaLnBrk="0" hangingPunct="0"/>
            <a:r>
              <a:rPr lang="en-GB" sz="2000" dirty="0">
                <a:solidFill>
                  <a:schemeClr val="bg1"/>
                </a:solidFill>
                <a:cs typeface="Times New Roman" charset="0"/>
              </a:rPr>
              <a:t>   </a:t>
            </a:r>
            <a:r>
              <a:rPr lang="en-GB" sz="2000" dirty="0" smtClean="0">
                <a:solidFill>
                  <a:schemeClr val="bg1"/>
                </a:solidFill>
                <a:cs typeface="Times New Roman" charset="0"/>
              </a:rPr>
              <a:t>A</a:t>
            </a:r>
            <a:endParaRPr lang="en-GB" sz="2000" dirty="0">
              <a:solidFill>
                <a:schemeClr val="bg1"/>
              </a:solidFill>
              <a:cs typeface="Times New Roman" charset="0"/>
            </a:endParaRPr>
          </a:p>
          <a:p>
            <a:pPr eaLnBrk="0" hangingPunct="0"/>
            <a:endParaRPr lang="en-GB" sz="2000" dirty="0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600450" y="4419600"/>
            <a:ext cx="2333978" cy="1219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2000" dirty="0">
                <a:cs typeface="Times New Roman" charset="0"/>
              </a:rPr>
              <a:t>     </a:t>
            </a:r>
            <a:r>
              <a:rPr lang="en-GB" sz="2000" dirty="0" smtClean="0">
                <a:solidFill>
                  <a:schemeClr val="bg1"/>
                </a:solidFill>
                <a:cs typeface="Times New Roman" charset="0"/>
              </a:rPr>
              <a:t>ECONOMIC</a:t>
            </a:r>
          </a:p>
          <a:p>
            <a:r>
              <a:rPr lang="en-GB" sz="2000" dirty="0" smtClean="0">
                <a:cs typeface="Times New Roman" charset="0"/>
              </a:rPr>
              <a:t> </a:t>
            </a:r>
            <a:endParaRPr lang="en-GB" sz="2000" dirty="0">
              <a:cs typeface="Times New Roman" charset="0"/>
            </a:endParaRPr>
          </a:p>
          <a:p>
            <a:pPr eaLnBrk="0" hangingPunct="0"/>
            <a:r>
              <a:rPr lang="en-GB" sz="2000" dirty="0">
                <a:cs typeface="Times New Roman" charset="0"/>
              </a:rPr>
              <a:t> </a:t>
            </a:r>
            <a:r>
              <a:rPr lang="en-GB" sz="2000" dirty="0">
                <a:solidFill>
                  <a:schemeClr val="bg1"/>
                </a:solidFill>
                <a:cs typeface="Times New Roman" charset="0"/>
              </a:rPr>
              <a:t>GROWTH</a:t>
            </a:r>
          </a:p>
          <a:p>
            <a:pPr eaLnBrk="0" hangingPunct="0"/>
            <a:endParaRPr lang="en-GB" sz="2000" dirty="0"/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200400" y="1371600"/>
            <a:ext cx="2209800" cy="1066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2000">
                <a:solidFill>
                  <a:schemeClr val="bg1"/>
                </a:solidFill>
                <a:cs typeface="Times New Roman" charset="0"/>
              </a:rPr>
              <a:t>HUMAN DEVELOPMENT</a:t>
            </a:r>
          </a:p>
          <a:p>
            <a:pPr eaLnBrk="0" hangingPunct="0"/>
            <a:endParaRPr lang="en-GB" sz="2000">
              <a:solidFill>
                <a:schemeClr val="bg1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28750" y="2857500"/>
            <a:ext cx="10287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GB" sz="2000" dirty="0">
                <a:solidFill>
                  <a:schemeClr val="bg1"/>
                </a:solidFill>
                <a:cs typeface="Times New Roman" charset="0"/>
              </a:rPr>
              <a:t>CHAIN </a:t>
            </a:r>
          </a:p>
          <a:p>
            <a:pPr eaLnBrk="0" hangingPunct="0"/>
            <a:r>
              <a:rPr lang="en-GB" sz="2000" dirty="0">
                <a:solidFill>
                  <a:schemeClr val="bg1"/>
                </a:solidFill>
                <a:cs typeface="Times New Roman" charset="0"/>
              </a:rPr>
              <a:t>   </a:t>
            </a:r>
            <a:r>
              <a:rPr lang="en-GB" sz="2000" dirty="0" smtClean="0">
                <a:solidFill>
                  <a:schemeClr val="bg1"/>
                </a:solidFill>
                <a:cs typeface="Times New Roman" charset="0"/>
              </a:rPr>
              <a:t>B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3371850" y="45720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 flipH="1">
            <a:off x="5410200" y="1905000"/>
            <a:ext cx="228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8D38-8FC3-E640-9C06-E295D2F31199}" type="slidenum">
              <a:rPr lang="en-GB"/>
              <a:pPr/>
              <a:t>18</a:t>
            </a:fld>
            <a:endParaRPr lang="en-GB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Empirical evidence supports the two-way relationship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Hence vicious or virtuous cycles of development.</a:t>
            </a:r>
          </a:p>
          <a:p>
            <a:r>
              <a:rPr lang="en-GB"/>
              <a:t>Also lop-sided possible.</a:t>
            </a:r>
          </a:p>
          <a:p>
            <a:r>
              <a:rPr lang="en-GB"/>
              <a:t>Majority of countries fall into virtuous or vicious categories.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0E9E2-B890-4148-BBCA-B1C1E04328DC}" type="slidenum">
              <a:rPr lang="en-GB"/>
              <a:pPr/>
              <a:t>19</a:t>
            </a:fld>
            <a:endParaRPr lang="en-GB"/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609600" y="762000"/>
          <a:ext cx="7800975" cy="527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r:id="rId3" imgW="7800975" imgH="5276850" progId="Excel.Chart.8">
                  <p:embed/>
                </p:oleObj>
              </mc:Choice>
              <mc:Fallback>
                <p:oleObj r:id="rId3" imgW="7800975" imgH="527685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762000"/>
                        <a:ext cx="7800975" cy="527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242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Brief account of origins of HD</a:t>
            </a:r>
          </a:p>
          <a:p>
            <a:r>
              <a:rPr lang="en-US" dirty="0" smtClean="0"/>
              <a:t>What it is</a:t>
            </a:r>
          </a:p>
          <a:p>
            <a:r>
              <a:rPr lang="en-US" dirty="0" smtClean="0"/>
              <a:t>Progress over past decades</a:t>
            </a:r>
          </a:p>
          <a:p>
            <a:pPr lvl="1"/>
            <a:r>
              <a:rPr lang="en-US" dirty="0" smtClean="0"/>
              <a:t>How to define progress</a:t>
            </a:r>
          </a:p>
          <a:p>
            <a:pPr lvl="1"/>
            <a:r>
              <a:rPr lang="en-US" dirty="0" smtClean="0"/>
              <a:t>Broad progress for all countries</a:t>
            </a:r>
          </a:p>
          <a:p>
            <a:pPr lvl="1"/>
            <a:r>
              <a:rPr lang="en-US" dirty="0" smtClean="0"/>
              <a:t>Relationship with economic growth</a:t>
            </a:r>
          </a:p>
          <a:p>
            <a:pPr lvl="1"/>
            <a:r>
              <a:rPr lang="en-US" dirty="0" smtClean="0"/>
              <a:t>Characteristics of success/failure at country level</a:t>
            </a:r>
          </a:p>
          <a:p>
            <a:pPr lvl="1"/>
            <a:r>
              <a:rPr lang="en-US" dirty="0" smtClean="0"/>
              <a:t>Some country stories</a:t>
            </a:r>
          </a:p>
          <a:p>
            <a:r>
              <a:rPr lang="en-US" dirty="0" smtClean="0"/>
              <a:t>Conclusions and issues for future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5998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676E8-AD40-9F4F-A1E5-6FD83225E45E}" type="slidenum">
              <a:rPr lang="en-GB"/>
              <a:pPr/>
              <a:t>20</a:t>
            </a:fld>
            <a:endParaRPr lang="en-GB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86266"/>
            <a:ext cx="8974666" cy="1143000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Movement over time and policy sequencing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No countries moved from </a:t>
            </a:r>
            <a:r>
              <a:rPr lang="en-GB" dirty="0"/>
              <a:t>EG-lopsided to </a:t>
            </a:r>
            <a:r>
              <a:rPr lang="en-GB" dirty="0" smtClean="0"/>
              <a:t>virtuous over four decades.</a:t>
            </a:r>
            <a:endParaRPr lang="en-GB" dirty="0"/>
          </a:p>
          <a:p>
            <a:r>
              <a:rPr lang="en-GB" dirty="0"/>
              <a:t>Therefore cannot give priority to economic growth and leave HD for later.</a:t>
            </a:r>
          </a:p>
          <a:p>
            <a:r>
              <a:rPr lang="en-GB" dirty="0"/>
              <a:t>Must work simultaneously on HD improvement and growth, or put HD first.</a:t>
            </a:r>
          </a:p>
          <a:p>
            <a:r>
              <a:rPr lang="en-GB" dirty="0" smtClean="0"/>
              <a:t>Opposite </a:t>
            </a:r>
            <a:r>
              <a:rPr lang="en-GB" dirty="0"/>
              <a:t>of normal adjustment policies.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74638"/>
            <a:ext cx="90170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Exploring country experience: 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Examples of successful and less successful experience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Selected according to initial level of HDI:</a:t>
            </a:r>
          </a:p>
          <a:p>
            <a:pPr lvl="1"/>
            <a:r>
              <a:rPr lang="en-US" dirty="0" smtClean="0"/>
              <a:t>High</a:t>
            </a:r>
          </a:p>
          <a:p>
            <a:pPr lvl="1"/>
            <a:r>
              <a:rPr lang="en-US" dirty="0" smtClean="0"/>
              <a:t>Medium</a:t>
            </a:r>
          </a:p>
          <a:p>
            <a:pPr lvl="1"/>
            <a:r>
              <a:rPr lang="en-US" dirty="0" smtClean="0"/>
              <a:t>Low</a:t>
            </a:r>
          </a:p>
          <a:p>
            <a:r>
              <a:rPr lang="en-US" dirty="0" smtClean="0"/>
              <a:t>From 1980 because reliable data on HDI starts then.</a:t>
            </a:r>
          </a:p>
          <a:p>
            <a:r>
              <a:rPr lang="en-US" dirty="0" smtClean="0"/>
              <a:t>Three (or four) countries with highest % improvement in HDI, 1980-2013, with pop. &gt; 2m in 1980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45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43DF89A-ABC9-4A11-A3B0-316E753609AC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2304133"/>
              </p:ext>
            </p:extLst>
          </p:nvPr>
        </p:nvGraphicFramePr>
        <p:xfrm>
          <a:off x="556381" y="362875"/>
          <a:ext cx="7397957" cy="5993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32857" y="2217913"/>
            <a:ext cx="1161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High HDI countries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1747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FFFF00"/>
                </a:solidFill>
              </a:rPr>
              <a:t>Factors we expect to be associated with success/failure on HDI on basis of econometrics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0778"/>
            <a:ext cx="8229600" cy="3995385"/>
          </a:xfrm>
        </p:spPr>
        <p:txBody>
          <a:bodyPr>
            <a:normAutofit/>
          </a:bodyPr>
          <a:lstStyle/>
          <a:p>
            <a:r>
              <a:rPr lang="en-GB" dirty="0"/>
              <a:t>High/low social expenditure</a:t>
            </a:r>
          </a:p>
          <a:p>
            <a:r>
              <a:rPr lang="en-GB" dirty="0" smtClean="0"/>
              <a:t>High levels of education.</a:t>
            </a:r>
          </a:p>
          <a:p>
            <a:r>
              <a:rPr lang="en-GB" dirty="0" smtClean="0"/>
              <a:t>Good female to male educational enrolments</a:t>
            </a:r>
          </a:p>
          <a:p>
            <a:r>
              <a:rPr lang="en-GB" dirty="0" smtClean="0"/>
              <a:t>Level and growth of per capita income.</a:t>
            </a:r>
          </a:p>
          <a:p>
            <a:r>
              <a:rPr lang="en-GB" dirty="0"/>
              <a:t>I</a:t>
            </a:r>
            <a:r>
              <a:rPr lang="en-GB" dirty="0" smtClean="0"/>
              <a:t>ncome distribution</a:t>
            </a:r>
          </a:p>
          <a:p>
            <a:r>
              <a:rPr lang="en-GB" dirty="0" smtClean="0"/>
              <a:t>Poverty rates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F89A-ABC9-4A11-A3B0-316E753609AC}" type="slidenum">
              <a:rPr lang="en-GB" smtClean="0"/>
              <a:pPr/>
              <a:t>23</a:t>
            </a:fld>
            <a:endParaRPr lang="en-GB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009" y="135070"/>
            <a:ext cx="8571671" cy="1143000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FFFF00"/>
                </a:solidFill>
              </a:rPr>
              <a:t>Actual characteristics of good and poor performance:</a:t>
            </a:r>
            <a:r>
              <a:rPr lang="en-GB" sz="3200" dirty="0">
                <a:solidFill>
                  <a:srgbClr val="FFFF00"/>
                </a:solidFill>
              </a:rPr>
              <a:t> </a:t>
            </a:r>
            <a:r>
              <a:rPr lang="en-GB" sz="4000" dirty="0" smtClean="0">
                <a:solidFill>
                  <a:srgbClr val="FFFF00"/>
                </a:solidFill>
              </a:rPr>
              <a:t>Social </a:t>
            </a:r>
            <a:endParaRPr lang="en-GB" sz="40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18984"/>
            <a:ext cx="8229600" cy="4751804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Social expenditure: </a:t>
            </a:r>
          </a:p>
          <a:p>
            <a:pPr lvl="1"/>
            <a:r>
              <a:rPr lang="en-GB" dirty="0" smtClean="0"/>
              <a:t>most good performers saw large increase in S/Y, 1980-2013 (notably Saudi Arabia, Brazil and Nepal).</a:t>
            </a:r>
          </a:p>
          <a:p>
            <a:pPr lvl="1"/>
            <a:r>
              <a:rPr lang="en-GB" dirty="0" smtClean="0"/>
              <a:t>Large falls in some poor performers (Cote D’Ivoire, Congo, CAR), but also Iran.</a:t>
            </a:r>
          </a:p>
          <a:p>
            <a:r>
              <a:rPr lang="en-GB" dirty="0" smtClean="0"/>
              <a:t>Secondary education improved notably among good performers, but also in </a:t>
            </a:r>
            <a:r>
              <a:rPr lang="en-GB" dirty="0" err="1" smtClean="0"/>
              <a:t>S.Africa</a:t>
            </a:r>
            <a:r>
              <a:rPr lang="en-GB" dirty="0" smtClean="0"/>
              <a:t> .</a:t>
            </a:r>
          </a:p>
          <a:p>
            <a:r>
              <a:rPr lang="en-GB" dirty="0" smtClean="0"/>
              <a:t>Good performers improved F/M secondary ratios more than poor performers, especially low HDI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F89A-ABC9-4A11-A3B0-316E753609AC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400896"/>
              </p:ext>
            </p:extLst>
          </p:nvPr>
        </p:nvGraphicFramePr>
        <p:xfrm>
          <a:off x="890502" y="3265879"/>
          <a:ext cx="7440620" cy="3276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1672488"/>
              </p:ext>
            </p:extLst>
          </p:nvPr>
        </p:nvGraphicFramePr>
        <p:xfrm>
          <a:off x="890502" y="229064"/>
          <a:ext cx="7440620" cy="2911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130946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solidFill>
                  <a:srgbClr val="FFFF00"/>
                </a:solidFill>
              </a:rPr>
              <a:t>Actual characteristics of good and poor performance: </a:t>
            </a:r>
            <a:r>
              <a:rPr lang="en-GB" sz="3200" dirty="0" smtClean="0">
                <a:solidFill>
                  <a:srgbClr val="FFFF00"/>
                </a:solidFill>
              </a:rPr>
              <a:t>economic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3156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Some good performers had v. low per capita incomes in 1980:</a:t>
            </a:r>
          </a:p>
          <a:p>
            <a:pPr lvl="1"/>
            <a:r>
              <a:rPr lang="en-US" dirty="0" smtClean="0"/>
              <a:t>Korea in high HDI; China in medium; and all low HDI below poor performers.</a:t>
            </a:r>
          </a:p>
          <a:p>
            <a:r>
              <a:rPr lang="en-US" dirty="0" smtClean="0"/>
              <a:t>Growth varied:</a:t>
            </a:r>
          </a:p>
          <a:p>
            <a:pPr lvl="1"/>
            <a:r>
              <a:rPr lang="en-US" dirty="0" smtClean="0"/>
              <a:t>High growth and good performance – China, Korea and Nepal.</a:t>
            </a:r>
          </a:p>
          <a:p>
            <a:pPr lvl="1"/>
            <a:r>
              <a:rPr lang="en-US" dirty="0" smtClean="0"/>
              <a:t>But some good countries had low/neg. growth (</a:t>
            </a:r>
            <a:r>
              <a:rPr lang="en-US" dirty="0" err="1" smtClean="0"/>
              <a:t>S.Arabia</a:t>
            </a:r>
            <a:r>
              <a:rPr lang="en-US" dirty="0" smtClean="0"/>
              <a:t>; Iran, Morocco, Mali, Cambodia)</a:t>
            </a:r>
          </a:p>
          <a:p>
            <a:pPr lvl="1"/>
            <a:r>
              <a:rPr lang="en-US" dirty="0" smtClean="0"/>
              <a:t>Many poor performers had neg. growth, but some had reasonable growth – Jamaica, Phil.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57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27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2499656"/>
              </p:ext>
            </p:extLst>
          </p:nvPr>
        </p:nvGraphicFramePr>
        <p:xfrm>
          <a:off x="209325" y="307049"/>
          <a:ext cx="8477475" cy="6224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65006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Income distribution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311"/>
            <a:ext cx="8229600" cy="4525963"/>
          </a:xfrm>
        </p:spPr>
        <p:txBody>
          <a:bodyPr/>
          <a:lstStyle/>
          <a:p>
            <a:r>
              <a:rPr lang="en-US" dirty="0" smtClean="0"/>
              <a:t>Good performers mostly more equal than poor, but NOT Brazil or Mali.</a:t>
            </a:r>
          </a:p>
          <a:p>
            <a:r>
              <a:rPr lang="en-US" dirty="0" smtClean="0"/>
              <a:t>And mostly improved over period, more than poor performers.</a:t>
            </a:r>
          </a:p>
          <a:p>
            <a:r>
              <a:rPr lang="en-US" dirty="0" smtClean="0"/>
              <a:t>Korea, Iran, Cambodia and Mali had large improvements.</a:t>
            </a:r>
          </a:p>
          <a:p>
            <a:r>
              <a:rPr lang="en-US" dirty="0" smtClean="0"/>
              <a:t>2013 most good performers </a:t>
            </a:r>
            <a:r>
              <a:rPr lang="en-US" dirty="0" err="1" smtClean="0"/>
              <a:t>Gini</a:t>
            </a:r>
            <a:r>
              <a:rPr lang="en-US" dirty="0" smtClean="0"/>
              <a:t>&lt;0.4; most poor performers &gt;0.4.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653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29</a:t>
            </a:fld>
            <a:endParaRPr lang="en-US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294638793"/>
              </p:ext>
            </p:extLst>
          </p:nvPr>
        </p:nvGraphicFramePr>
        <p:xfrm>
          <a:off x="170163" y="348919"/>
          <a:ext cx="8677293" cy="6182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864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  <a:latin typeface="Tahoma" pitchFamily="34" charset="0"/>
              </a:rPr>
              <a:t>Evolution of ideas on development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latin typeface="Tahoma" pitchFamily="34" charset="0"/>
              </a:rPr>
              <a:t>Growth approach following second world war and independence;  </a:t>
            </a:r>
            <a:r>
              <a:rPr lang="en-GB" sz="2400" dirty="0">
                <a:latin typeface="Tahoma" pitchFamily="34" charset="0"/>
              </a:rPr>
              <a:t>r</a:t>
            </a:r>
            <a:r>
              <a:rPr lang="en-GB" sz="2000" dirty="0" smtClean="0">
                <a:latin typeface="Tahoma" pitchFamily="34" charset="0"/>
              </a:rPr>
              <a:t>aise investment; import substitution and plan for industrialisation.</a:t>
            </a:r>
          </a:p>
          <a:p>
            <a:pPr eaLnBrk="1" hangingPunct="1">
              <a:lnSpc>
                <a:spcPct val="80000"/>
              </a:lnSpc>
            </a:pPr>
            <a:endParaRPr lang="en-GB" sz="24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latin typeface="Tahoma" pitchFamily="34" charset="0"/>
              </a:rPr>
              <a:t>Successful, but flawed: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>
                <a:latin typeface="Tahoma" pitchFamily="34" charset="0"/>
              </a:rPr>
              <a:t>‘rapid growth at the national level does not reduce poverty or inequality or provide sufficient productive employment’ (ILO).</a:t>
            </a:r>
          </a:p>
          <a:p>
            <a:pPr lvl="1" eaLnBrk="1" hangingPunct="1">
              <a:lnSpc>
                <a:spcPct val="80000"/>
              </a:lnSpc>
            </a:pPr>
            <a:endParaRPr lang="en-GB" sz="2000" dirty="0" smtClean="0">
              <a:latin typeface="Tahoma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400" dirty="0" smtClean="0">
                <a:latin typeface="Tahoma" pitchFamily="34" charset="0"/>
              </a:rPr>
              <a:t>Basic deficiencies of GNP focus.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>
                <a:latin typeface="Tahoma" pitchFamily="34" charset="0"/>
              </a:rPr>
              <a:t>Neglects income distribution.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>
                <a:latin typeface="Tahoma" pitchFamily="34" charset="0"/>
              </a:rPr>
              <a:t>Consistent with high and rising poverty.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>
                <a:latin typeface="Tahoma" pitchFamily="34" charset="0"/>
              </a:rPr>
              <a:t>Neglects environment.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 smtClean="0">
                <a:latin typeface="Tahoma" pitchFamily="34" charset="0"/>
              </a:rPr>
              <a:t>Neglects ‘agency’ goals.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Tahoma" pitchFamily="34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GB" sz="2000" dirty="0" smtClean="0"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E6DA30-5A9E-4074-BAB1-DFE51AA19BA2}" type="slidenum">
              <a:rPr lang="en-GB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1473"/>
          </a:xfrm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rgbClr val="FFFF00"/>
                </a:solidFill>
              </a:rPr>
              <a:t>Typologies of success</a:t>
            </a:r>
            <a:endParaRPr lang="en-GB" sz="3600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044222"/>
            <a:ext cx="8229600" cy="5081941"/>
          </a:xfrm>
        </p:spPr>
        <p:txBody>
          <a:bodyPr/>
          <a:lstStyle/>
          <a:p>
            <a:r>
              <a:rPr lang="en-US" dirty="0" smtClean="0"/>
              <a:t>All improved sec. </a:t>
            </a:r>
            <a:r>
              <a:rPr lang="en-US" dirty="0" err="1" smtClean="0"/>
              <a:t>educ</a:t>
            </a:r>
            <a:r>
              <a:rPr lang="en-US" dirty="0" smtClean="0"/>
              <a:t> and F/M ratio significantly.</a:t>
            </a:r>
          </a:p>
          <a:p>
            <a:r>
              <a:rPr lang="en-US" dirty="0" smtClean="0"/>
              <a:t>Three typologies: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Growth, equity and moderate social expend.- Korea and China.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Social expenditure led, with low or negative growth and high inequality – Saudi Arabia; Brazil; Morocco.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Growth, equity and social expenditure – Turkey, Nepal and recent experience in Cambodia.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43DF89A-ABC9-4A11-A3B0-316E753609AC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Accounting for poor performance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Weak social expenditure and negative growth: Congo; CAR, DRC.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Good social exp. But negative and inequitable growth: </a:t>
            </a:r>
            <a:r>
              <a:rPr lang="en-US" dirty="0" err="1" smtClean="0"/>
              <a:t>S.Africa</a:t>
            </a:r>
            <a:r>
              <a:rPr lang="en-US" dirty="0" smtClean="0"/>
              <a:t>, Togo.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Good social exp. And positive but inequitable growth. Jamaica and Philippines.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531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Beyond the HDI: </a:t>
            </a:r>
            <a:br>
              <a:rPr lang="en-US" sz="3600" dirty="0" smtClean="0">
                <a:solidFill>
                  <a:srgbClr val="FFFF00"/>
                </a:solidFill>
              </a:rPr>
            </a:br>
            <a:r>
              <a:rPr lang="en-US" sz="3600" dirty="0" smtClean="0">
                <a:solidFill>
                  <a:srgbClr val="FFFF00"/>
                </a:solidFill>
              </a:rPr>
              <a:t> Political freedom not necessary for success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8754051"/>
              </p:ext>
            </p:extLst>
          </p:nvPr>
        </p:nvGraphicFramePr>
        <p:xfrm>
          <a:off x="457200" y="191293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7168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Non-HDI dimensions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Better performers mostly show less gender inequality (UNDP index)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</a:t>
            </a:r>
            <a:r>
              <a:rPr lang="en-US" dirty="0" smtClean="0"/>
              <a:t>ess homicides, with exception of Brazil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No civil conflict among good high HDI; but significant incidence among medium and low HDI: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 good performers --. Nepal, Iran and Morocco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Poor performers --  CAR, Cote d’Ivoire and Phil.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Generally good performers do better on environmental protection, but worse on carbon emissions.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94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64305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FFFF00"/>
                </a:solidFill>
              </a:rPr>
              <a:t>Behind the successes and failures:</a:t>
            </a:r>
            <a:br>
              <a:rPr lang="en-GB" sz="3200" dirty="0" smtClean="0">
                <a:solidFill>
                  <a:srgbClr val="FFFF00"/>
                </a:solidFill>
              </a:rPr>
            </a:br>
            <a:r>
              <a:rPr lang="en-GB" sz="3200" dirty="0" smtClean="0">
                <a:solidFill>
                  <a:srgbClr val="FFFF00"/>
                </a:solidFill>
              </a:rPr>
              <a:t>the economics and politics</a:t>
            </a:r>
            <a:r>
              <a:rPr lang="en-GB" sz="2800" dirty="0" smtClean="0">
                <a:solidFill>
                  <a:srgbClr val="FFFF00"/>
                </a:solidFill>
              </a:rPr>
              <a:t>.</a:t>
            </a:r>
            <a:br>
              <a:rPr lang="en-GB" sz="2800" dirty="0" smtClean="0">
                <a:solidFill>
                  <a:srgbClr val="FFFF00"/>
                </a:solidFill>
              </a:rPr>
            </a:br>
            <a:r>
              <a:rPr lang="en-GB" sz="2800" dirty="0" smtClean="0">
                <a:solidFill>
                  <a:srgbClr val="FFFF00"/>
                </a:solidFill>
              </a:rPr>
              <a:t>1. Korea: high HDI improver, led by growth</a:t>
            </a:r>
            <a:endParaRPr lang="en-GB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286388"/>
          </a:xfrm>
        </p:spPr>
        <p:txBody>
          <a:bodyPr>
            <a:normAutofit fontScale="77500" lnSpcReduction="20000"/>
          </a:bodyPr>
          <a:lstStyle/>
          <a:p>
            <a:r>
              <a:rPr lang="en-GB" sz="3800" dirty="0"/>
              <a:t>S</a:t>
            </a:r>
            <a:r>
              <a:rPr lang="en-GB" sz="3800" dirty="0" smtClean="0"/>
              <a:t>trong government; autocracy until 1987. Autocracy put high value on education and industrial growth, with powerful industrial policies. </a:t>
            </a:r>
          </a:p>
          <a:p>
            <a:r>
              <a:rPr lang="en-GB" sz="3800" dirty="0" smtClean="0"/>
              <a:t>Growth first on basis of labour-intensive exports, but becoming of increasing sophistication.</a:t>
            </a:r>
          </a:p>
          <a:p>
            <a:r>
              <a:rPr lang="en-GB" sz="3800" dirty="0" smtClean="0"/>
              <a:t>Powerful trade union movement developed, which pushed for welfare state type provisions in democratic regime, including universal health care and 100% secondary education.</a:t>
            </a:r>
          </a:p>
          <a:p>
            <a:r>
              <a:rPr lang="en-GB" sz="3800" dirty="0" smtClean="0"/>
              <a:t>Underlying politics: </a:t>
            </a:r>
          </a:p>
          <a:p>
            <a:pPr lvl="1"/>
            <a:r>
              <a:rPr lang="en-GB" sz="3400" dirty="0" smtClean="0"/>
              <a:t>under autocracy education promoted to sustain growth;</a:t>
            </a:r>
          </a:p>
          <a:p>
            <a:pPr lvl="1"/>
            <a:r>
              <a:rPr lang="en-GB" sz="3400" dirty="0" smtClean="0"/>
              <a:t> under democracy pressure from below.</a:t>
            </a:r>
          </a:p>
          <a:p>
            <a:endParaRPr lang="en-GB" sz="38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43DF89A-ABC9-4A11-A3B0-316E753609AC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05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2. Good performer: high HDI, Brazil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311"/>
            <a:ext cx="8229600" cy="47561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Successful import-substitution in 1960s and 1970s; badly affected by debt and adjustment 1980s; export oriented growth followed based on primary exports plus some sophisticated manufactures.</a:t>
            </a:r>
          </a:p>
          <a:p>
            <a:r>
              <a:rPr lang="en-US" dirty="0" smtClean="0"/>
              <a:t>Military rule until 1985; major movement of workers and peasants in democratic era led to power for progressive Lula, 2002. Adopted pro-HD policies, including:	</a:t>
            </a:r>
          </a:p>
          <a:p>
            <a:pPr lvl="1"/>
            <a:r>
              <a:rPr lang="en-US" dirty="0" smtClean="0"/>
              <a:t>Rise in min. wage;</a:t>
            </a:r>
          </a:p>
          <a:p>
            <a:pPr lvl="1"/>
            <a:r>
              <a:rPr lang="en-US" dirty="0" smtClean="0"/>
              <a:t>Expansion of education;</a:t>
            </a:r>
          </a:p>
          <a:p>
            <a:pPr lvl="1"/>
            <a:r>
              <a:rPr lang="en-US" dirty="0" err="1" smtClean="0"/>
              <a:t>Bolsa</a:t>
            </a:r>
            <a:r>
              <a:rPr lang="en-US" dirty="0" smtClean="0"/>
              <a:t> </a:t>
            </a:r>
            <a:r>
              <a:rPr lang="en-US" dirty="0" err="1" smtClean="0"/>
              <a:t>familia</a:t>
            </a:r>
            <a:r>
              <a:rPr lang="en-US" dirty="0" smtClean="0"/>
              <a:t> reaches 11 m. families.</a:t>
            </a:r>
          </a:p>
          <a:p>
            <a:pPr lvl="1"/>
            <a:r>
              <a:rPr lang="en-US" dirty="0" smtClean="0"/>
              <a:t>Together reduced poverty and improved income distribution.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593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1918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3. Good performer: medium HDI China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3556"/>
            <a:ext cx="8229600" cy="524933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E</a:t>
            </a:r>
            <a:r>
              <a:rPr lang="en-US" dirty="0" smtClean="0"/>
              <a:t>ducation and health services extended following communist rev. in 1949. </a:t>
            </a:r>
            <a:r>
              <a:rPr lang="en-US" dirty="0" err="1" smtClean="0"/>
              <a:t>Coomunist</a:t>
            </a:r>
            <a:r>
              <a:rPr lang="en-US" dirty="0" smtClean="0"/>
              <a:t> throughout but character has changed.</a:t>
            </a:r>
          </a:p>
          <a:p>
            <a:r>
              <a:rPr lang="en-US" dirty="0" smtClean="0"/>
              <a:t>Following rev. low inequality and steady growth (3% p.a. p. cap) interrupted by Great Leap Forward and cultural revolution in 1960s.</a:t>
            </a:r>
          </a:p>
          <a:p>
            <a:r>
              <a:rPr lang="en-US" dirty="0" smtClean="0"/>
              <a:t> Economic reforms from late 1970s; growth accelerated to 8% </a:t>
            </a:r>
            <a:r>
              <a:rPr lang="en-US" dirty="0" err="1" smtClean="0"/>
              <a:t>p.a.based</a:t>
            </a:r>
            <a:r>
              <a:rPr lang="en-US" dirty="0" smtClean="0"/>
              <a:t> on </a:t>
            </a:r>
            <a:r>
              <a:rPr lang="en-US" dirty="0" err="1" smtClean="0"/>
              <a:t>labour</a:t>
            </a:r>
            <a:r>
              <a:rPr lang="en-US" dirty="0" smtClean="0"/>
              <a:t> intensive exports. But income distribution worsened and health services deteriorated.</a:t>
            </a:r>
          </a:p>
          <a:p>
            <a:r>
              <a:rPr lang="en-US" dirty="0" smtClean="0"/>
              <a:t>Growth overcame worsening G to lead to dramatic reduction in poverty.</a:t>
            </a:r>
          </a:p>
          <a:p>
            <a:r>
              <a:rPr lang="en-US" dirty="0" err="1" smtClean="0"/>
              <a:t>Labour</a:t>
            </a:r>
            <a:r>
              <a:rPr lang="en-US" dirty="0" smtClean="0"/>
              <a:t> shortage currently leading to rising wages;</a:t>
            </a:r>
          </a:p>
          <a:p>
            <a:r>
              <a:rPr lang="en-US" dirty="0" smtClean="0"/>
              <a:t>and pressure from people to improved social </a:t>
            </a:r>
            <a:r>
              <a:rPr lang="en-US" dirty="0" err="1" smtClean="0"/>
              <a:t>servcices</a:t>
            </a:r>
            <a:r>
              <a:rPr lang="en-US" dirty="0" smtClean="0"/>
              <a:t> including comprehensive health services.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52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4. Good performer: medium HDI Turkey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5890"/>
            <a:ext cx="8229600" cy="487027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Military rule, 1960 and 1970s; high military exp., low social.</a:t>
            </a:r>
          </a:p>
          <a:p>
            <a:r>
              <a:rPr lang="en-US" dirty="0" smtClean="0"/>
              <a:t>After </a:t>
            </a:r>
            <a:r>
              <a:rPr lang="en-US" dirty="0" err="1" smtClean="0"/>
              <a:t>democratisation</a:t>
            </a:r>
            <a:r>
              <a:rPr lang="en-US" dirty="0" smtClean="0"/>
              <a:t>, </a:t>
            </a:r>
            <a:r>
              <a:rPr lang="en-US" dirty="0" err="1" smtClean="0"/>
              <a:t>ec.</a:t>
            </a:r>
            <a:r>
              <a:rPr lang="en-US" dirty="0" smtClean="0"/>
              <a:t> </a:t>
            </a:r>
            <a:r>
              <a:rPr lang="en-US" dirty="0" err="1" smtClean="0"/>
              <a:t>liberalisation</a:t>
            </a:r>
            <a:r>
              <a:rPr lang="en-US" dirty="0" smtClean="0"/>
              <a:t>, growth accelerated; income distribution improved. Poverty reduced. </a:t>
            </a:r>
          </a:p>
          <a:p>
            <a:r>
              <a:rPr lang="en-US" dirty="0" smtClean="0"/>
              <a:t>Major increase in taxes (10% GDP in 1970 – 22% 2000), and increase in share of social sector.</a:t>
            </a:r>
          </a:p>
          <a:p>
            <a:r>
              <a:rPr lang="en-US" dirty="0" smtClean="0"/>
              <a:t>Led to large expansion of educ. and health services.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351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014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5. Good performer, low HDI, Cambodia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Cambodia suffered genocide and then civil war, from 1975 to 1991; </a:t>
            </a:r>
            <a:r>
              <a:rPr lang="en-US" dirty="0" err="1" smtClean="0"/>
              <a:t>stabilised</a:t>
            </a:r>
            <a:r>
              <a:rPr lang="en-US" dirty="0" smtClean="0"/>
              <a:t> in late 1990s. Remains v. low on ‘rule of law’ (99/102).</a:t>
            </a:r>
          </a:p>
          <a:p>
            <a:r>
              <a:rPr lang="en-US" dirty="0" smtClean="0"/>
              <a:t>Success in HDI due to recovery in growth (averaged 5.3% p.a. p. cap over 21 years); low and reduced inequality</a:t>
            </a:r>
          </a:p>
          <a:p>
            <a:r>
              <a:rPr lang="en-US" dirty="0" smtClean="0"/>
              <a:t>And recovery in social expenditure, but still 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008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369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6. Poor performer: low HDI Cote d’Ivoire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After independence 1960 until debt crisis, Cote d’Ivoire had good but unequal growth (3.5% pa p. cap), poor social services. Slow progress on health and education.</a:t>
            </a:r>
          </a:p>
          <a:p>
            <a:r>
              <a:rPr lang="en-US" dirty="0" smtClean="0"/>
              <a:t>1970 sec. </a:t>
            </a:r>
            <a:r>
              <a:rPr lang="en-US" dirty="0" err="1" smtClean="0"/>
              <a:t>enrol</a:t>
            </a:r>
            <a:r>
              <a:rPr lang="en-US" dirty="0" smtClean="0"/>
              <a:t>= 10%; Ghana’s, 43%.; 2013, 71, Ghana 52.</a:t>
            </a:r>
          </a:p>
          <a:p>
            <a:r>
              <a:rPr lang="en-US" dirty="0" smtClean="0"/>
              <a:t>IMR 1965, </a:t>
            </a:r>
            <a:r>
              <a:rPr lang="en-US" dirty="0" err="1" smtClean="0"/>
              <a:t>C.Div</a:t>
            </a:r>
            <a:r>
              <a:rPr lang="en-US" dirty="0" smtClean="0"/>
              <a:t> 184; </a:t>
            </a:r>
            <a:r>
              <a:rPr lang="en-US" dirty="0" err="1" smtClean="0"/>
              <a:t>Ghan</a:t>
            </a:r>
            <a:r>
              <a:rPr lang="en-US" dirty="0" smtClean="0"/>
              <a:t> 122</a:t>
            </a:r>
          </a:p>
          <a:p>
            <a:r>
              <a:rPr lang="en-US" dirty="0" smtClean="0"/>
              <a:t>Set back from debt crisis and adjustment: negative growth of 2.3 % in 1980s and 1990s;</a:t>
            </a:r>
          </a:p>
          <a:p>
            <a:r>
              <a:rPr lang="en-US" dirty="0" smtClean="0"/>
              <a:t> Coup then civil war in 2000s. Continued fall in </a:t>
            </a:r>
            <a:r>
              <a:rPr lang="en-US" dirty="0" err="1" smtClean="0"/>
              <a:t>p.cap</a:t>
            </a:r>
            <a:r>
              <a:rPr lang="en-US" dirty="0" smtClean="0"/>
              <a:t> income.</a:t>
            </a:r>
          </a:p>
          <a:p>
            <a:r>
              <a:rPr lang="en-US" dirty="0" smtClean="0"/>
              <a:t> Democratic institutions only re-established in 2010, now rebuilding institutions.</a:t>
            </a:r>
          </a:p>
          <a:p>
            <a:r>
              <a:rPr lang="en-US" dirty="0" smtClean="0"/>
              <a:t>Poor performance due to weak commitment to HD development ; debt crisis and adjustment;</a:t>
            </a:r>
          </a:p>
          <a:p>
            <a:r>
              <a:rPr lang="en-US" dirty="0" smtClean="0"/>
              <a:t>Then civil war.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84572"/>
            <a:ext cx="2133600" cy="365125"/>
          </a:xfrm>
        </p:spPr>
        <p:txBody>
          <a:bodyPr/>
          <a:lstStyle/>
          <a:p>
            <a:fld id="{497B397B-591E-8A41-AA46-F259788E199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08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696200" cy="1100667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>
                <a:solidFill>
                  <a:srgbClr val="FFFF00"/>
                </a:solidFill>
                <a:latin typeface="Tahoma" pitchFamily="34" charset="0"/>
              </a:rPr>
              <a:t>Alternative approaches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100667"/>
            <a:ext cx="7848600" cy="5452533"/>
          </a:xfrm>
        </p:spPr>
        <p:txBody>
          <a:bodyPr>
            <a:normAutofit/>
          </a:bodyPr>
          <a:lstStyle/>
          <a:p>
            <a:pPr marL="457200" lvl="1" indent="0" eaLnBrk="1" hangingPunct="1">
              <a:lnSpc>
                <a:spcPct val="90000"/>
              </a:lnSpc>
              <a:buNone/>
            </a:pPr>
            <a:endParaRPr lang="en-GB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GB" dirty="0" smtClean="0">
                <a:latin typeface="Tahoma" pitchFamily="34" charset="0"/>
              </a:rPr>
              <a:t>Human centred approaches developed in 1970s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Tahoma" pitchFamily="34" charset="0"/>
              </a:rPr>
              <a:t>Employment 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Tahoma" pitchFamily="34" charset="0"/>
              </a:rPr>
              <a:t>Redistribution with growth 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Tahoma" pitchFamily="34" charset="0"/>
              </a:rPr>
              <a:t>Basic Needs</a:t>
            </a:r>
          </a:p>
          <a:p>
            <a:pPr lvl="1">
              <a:lnSpc>
                <a:spcPct val="90000"/>
              </a:lnSpc>
            </a:pPr>
            <a:r>
              <a:rPr lang="en-GB" dirty="0" smtClean="0">
                <a:latin typeface="Tahoma" pitchFamily="34" charset="0"/>
              </a:rPr>
              <a:t>Capabilities</a:t>
            </a:r>
          </a:p>
          <a:p>
            <a:pPr>
              <a:lnSpc>
                <a:spcPct val="90000"/>
              </a:lnSpc>
            </a:pPr>
            <a:r>
              <a:rPr lang="en-GB" dirty="0" smtClean="0">
                <a:latin typeface="Tahoma" pitchFamily="34" charset="0"/>
              </a:rPr>
              <a:t>1980s: debt crisis, stabilisation</a:t>
            </a:r>
          </a:p>
          <a:p>
            <a:pPr lvl="1"/>
            <a:r>
              <a:rPr lang="en-GB" dirty="0" smtClean="0">
                <a:latin typeface="Tahoma" pitchFamily="34" charset="0"/>
              </a:rPr>
              <a:t>Human goals displaced. </a:t>
            </a:r>
          </a:p>
          <a:p>
            <a:r>
              <a:rPr lang="en-GB" dirty="0" smtClean="0">
                <a:latin typeface="Tahoma" pitchFamily="34" charset="0"/>
              </a:rPr>
              <a:t>1990 Human Development Report, drawing on Basic Needs and capabilities</a:t>
            </a:r>
          </a:p>
          <a:p>
            <a:pPr>
              <a:lnSpc>
                <a:spcPct val="90000"/>
              </a:lnSpc>
            </a:pPr>
            <a:endParaRPr lang="en-GB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GB" dirty="0" smtClean="0"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009C98-28B3-44E5-92A1-151DFA182893}" type="slidenum">
              <a:rPr lang="en-GB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FF00"/>
                </a:solidFill>
              </a:rPr>
              <a:t>Conclusions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472518" cy="5500702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All countries made some progress in basic HD.</a:t>
            </a:r>
          </a:p>
          <a:p>
            <a:r>
              <a:rPr lang="en-GB" dirty="0" smtClean="0"/>
              <a:t>Particular </a:t>
            </a:r>
            <a:r>
              <a:rPr lang="en-GB" dirty="0"/>
              <a:t>s</a:t>
            </a:r>
            <a:r>
              <a:rPr lang="en-GB" dirty="0" smtClean="0"/>
              <a:t>uccess in (narrow or basic) HD due to a combination of growth, distribution,  social expenditure and social priorities.</a:t>
            </a:r>
          </a:p>
          <a:p>
            <a:r>
              <a:rPr lang="en-GB" dirty="0" smtClean="0"/>
              <a:t>This in turn reflects both political systems and objectives and economic structures and opportunities.</a:t>
            </a:r>
          </a:p>
          <a:p>
            <a:r>
              <a:rPr lang="en-GB" dirty="0" smtClean="0"/>
              <a:t>Political system may be autocratic or democratic  for success – and both systems associated with failure as well as success.</a:t>
            </a:r>
          </a:p>
          <a:p>
            <a:r>
              <a:rPr lang="en-GB" dirty="0" smtClean="0"/>
              <a:t>Not much relationship between success and failure on HDI and wider dimensions of HD, including political freedoms, security, environment sustainability</a:t>
            </a:r>
            <a:r>
              <a:rPr lang="en-GB" dirty="0" smtClean="0">
                <a:solidFill>
                  <a:schemeClr val="bg1"/>
                </a:solidFill>
              </a:rPr>
              <a:t>.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F43DF89A-ABC9-4A11-A3B0-316E753609AC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247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The future? Critical issues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0000"/>
            <a:ext cx="8229600" cy="50863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Environment and carbon emissions: must be integrated into objective, policies and monitoring.</a:t>
            </a:r>
          </a:p>
          <a:p>
            <a:r>
              <a:rPr lang="en-US" dirty="0" smtClean="0"/>
              <a:t>Inequality in multiple dimensions.</a:t>
            </a:r>
          </a:p>
          <a:p>
            <a:r>
              <a:rPr lang="en-US" dirty="0" smtClean="0"/>
              <a:t>Frequent disjunction between economy and conventional economics and  HD :</a:t>
            </a:r>
          </a:p>
          <a:p>
            <a:pPr lvl="1"/>
            <a:r>
              <a:rPr lang="en-US" dirty="0" smtClean="0"/>
              <a:t>Implications for distribution</a:t>
            </a:r>
          </a:p>
          <a:p>
            <a:pPr lvl="1"/>
            <a:r>
              <a:rPr lang="en-US" dirty="0" smtClean="0"/>
              <a:t>Public expenditure</a:t>
            </a:r>
          </a:p>
          <a:p>
            <a:pPr lvl="1"/>
            <a:r>
              <a:rPr lang="en-US" dirty="0" smtClean="0"/>
              <a:t>Taxation.</a:t>
            </a:r>
          </a:p>
          <a:p>
            <a:r>
              <a:rPr lang="en-US" dirty="0" smtClean="0"/>
              <a:t>Social cohesion: Living peacefully with diversity – overriding issue for all countries.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671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709" y="112889"/>
            <a:ext cx="8544092" cy="1213556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What is Human Development: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>
                <a:solidFill>
                  <a:srgbClr val="FFFF00"/>
                </a:solidFill>
              </a:rPr>
              <a:t>F</a:t>
            </a:r>
            <a:r>
              <a:rPr lang="en-US" sz="3200" dirty="0" smtClean="0">
                <a:solidFill>
                  <a:srgbClr val="FFFF00"/>
                </a:solidFill>
              </a:rPr>
              <a:t>irst Human Development Report</a:t>
            </a:r>
            <a:br>
              <a:rPr lang="en-US" sz="3200" dirty="0" smtClean="0">
                <a:solidFill>
                  <a:srgbClr val="FFFF00"/>
                </a:solidFill>
              </a:rPr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1043"/>
            <a:ext cx="8229600" cy="506546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GB" sz="3600" dirty="0" smtClean="0"/>
              <a:t>‘Human development is a process of enlarging people’s choices. The most critical ones are to lead a long and healthy life, to be educated and to enjoy a decent standard of living. Additional choices include political freedom, guaranteed human rights and self-respect’</a:t>
            </a:r>
            <a:endParaRPr lang="en-GB" sz="3600" dirty="0" smtClean="0"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3600" dirty="0" smtClean="0"/>
              <a:t>‘The basic objective of development is to create an enabling environment for people to live long, healthy and creative lives’</a:t>
            </a:r>
          </a:p>
          <a:p>
            <a:pPr>
              <a:lnSpc>
                <a:spcPct val="90000"/>
              </a:lnSpc>
            </a:pPr>
            <a:r>
              <a:rPr lang="en-GB" sz="3600" dirty="0" smtClean="0"/>
              <a:t>Kant: ‘so act as to treat humanity, whether in their own person or that of any other, in every case as an end withal, never as a means only’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7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4000" dirty="0" smtClean="0">
                <a:solidFill>
                  <a:srgbClr val="FFFF00"/>
                </a:solidFill>
                <a:latin typeface="Tahoma" pitchFamily="34" charset="0"/>
              </a:rPr>
              <a:t>HD goes well beyond material aspects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 smtClean="0">
                <a:latin typeface="Tahoma" pitchFamily="34" charset="0"/>
              </a:rPr>
              <a:t>Includes political freedoms and participation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Freedom from insecurity of many types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Freedom to enjoy cultural diversity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Community wellbeing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Social relations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Environment</a:t>
            </a:r>
          </a:p>
          <a:p>
            <a:pPr eaLnBrk="1" hangingPunct="1"/>
            <a:r>
              <a:rPr lang="en-GB" dirty="0" smtClean="0">
                <a:latin typeface="Tahoma" pitchFamily="34" charset="0"/>
              </a:rPr>
              <a:t>Justice</a:t>
            </a:r>
          </a:p>
          <a:p>
            <a:pPr eaLnBrk="1" hangingPunct="1"/>
            <a:endParaRPr lang="en-GB" dirty="0" smtClean="0">
              <a:latin typeface="Tahoma" pitchFamily="34" charset="0"/>
            </a:endParaRPr>
          </a:p>
          <a:p>
            <a:pPr eaLnBrk="1" hangingPunct="1"/>
            <a:endParaRPr lang="en-GB" dirty="0" smtClean="0"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CF025-3F39-4087-B0DA-1920908556BB}" type="slidenum">
              <a:rPr lang="en-GB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Measurement of HD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aspects measured by HDI: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ducation (years of schooling); </a:t>
            </a:r>
          </a:p>
          <a:p>
            <a:pPr lvl="1"/>
            <a:r>
              <a:rPr lang="en-US" dirty="0" smtClean="0"/>
              <a:t>health (life expectancy)</a:t>
            </a:r>
          </a:p>
          <a:p>
            <a:pPr lvl="1"/>
            <a:r>
              <a:rPr lang="en-US" dirty="0" smtClean="0"/>
              <a:t>Income per head, adjusted (PPP, logged).</a:t>
            </a:r>
          </a:p>
          <a:p>
            <a:r>
              <a:rPr lang="en-US" dirty="0" smtClean="0"/>
              <a:t>Research shows ‘non-HDI’ dimensions (‘beyond the HDI) not well correlated with HDI</a:t>
            </a:r>
          </a:p>
          <a:p>
            <a:r>
              <a:rPr lang="en-US" dirty="0" smtClean="0"/>
              <a:t>Therefore need to assess progress on broader dimensions as well as HDI.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465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294606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23229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Major progress on all three dimensions of HDI since 1960s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Life expectancy 1950 to 2012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Africa, 36 to 58 </a:t>
            </a:r>
          </a:p>
          <a:p>
            <a:pPr lvl="1"/>
            <a:r>
              <a:rPr lang="en-US" dirty="0" smtClean="0"/>
              <a:t>Asia,  42 to 70</a:t>
            </a:r>
          </a:p>
          <a:p>
            <a:pPr lvl="1"/>
            <a:r>
              <a:rPr lang="en-US" dirty="0" smtClean="0"/>
              <a:t>LA, 56 to 74.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Education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Low-income countries,  50% to 100% primary; 14 to 57% sec.</a:t>
            </a:r>
          </a:p>
          <a:p>
            <a:pPr lvl="1"/>
            <a:r>
              <a:rPr lang="en-US" dirty="0" smtClean="0"/>
              <a:t>Mid-income, 16% to 77% secondary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Per capita incomes </a:t>
            </a:r>
            <a:r>
              <a:rPr lang="en-US" dirty="0" smtClean="0"/>
              <a:t>1975-2014: </a:t>
            </a:r>
          </a:p>
          <a:p>
            <a:pPr lvl="1"/>
            <a:r>
              <a:rPr lang="en-US" dirty="0" smtClean="0"/>
              <a:t>low income countries rose by 100%</a:t>
            </a:r>
          </a:p>
          <a:p>
            <a:pPr lvl="1"/>
            <a:r>
              <a:rPr lang="en-US" dirty="0" smtClean="0"/>
              <a:t>mid-income countries by 150%</a:t>
            </a:r>
          </a:p>
          <a:p>
            <a:pPr lvl="1"/>
            <a:r>
              <a:rPr lang="en-US" dirty="0" smtClean="0"/>
              <a:t>High income countries  by 75%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B397B-591E-8A41-AA46-F259788E19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997644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Custom 26">
      <a:dk1>
        <a:srgbClr val="42577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4529</TotalTime>
  <Words>2071</Words>
  <Application>Microsoft Macintosh PowerPoint</Application>
  <PresentationFormat>On-screen Show (4:3)</PresentationFormat>
  <Paragraphs>262</Paragraphs>
  <Slides>41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Black</vt:lpstr>
      <vt:lpstr>Excel.Chart.8</vt:lpstr>
      <vt:lpstr>Human Development in Practice: Lessons from 40 years Experience</vt:lpstr>
      <vt:lpstr>Lecture</vt:lpstr>
      <vt:lpstr>Evolution of ideas on development</vt:lpstr>
      <vt:lpstr>Alternative approaches</vt:lpstr>
      <vt:lpstr>What is Human Development:  First Human Development Report </vt:lpstr>
      <vt:lpstr>HD goes well beyond material aspects</vt:lpstr>
      <vt:lpstr>Measurement of HD</vt:lpstr>
      <vt:lpstr>PowerPoint Presentation</vt:lpstr>
      <vt:lpstr>Major progress on all three dimensions of HDI since 1960s</vt:lpstr>
      <vt:lpstr>Progress accelerated in low HDI in 2000s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Growth and HD: strong connections</vt:lpstr>
      <vt:lpstr>PowerPoint Presentation</vt:lpstr>
      <vt:lpstr>Empirical evidence supports the two-way relationship</vt:lpstr>
      <vt:lpstr>PowerPoint Presentation</vt:lpstr>
      <vt:lpstr>Movement over time and policy sequencing</vt:lpstr>
      <vt:lpstr>Exploring country experience:  Examples of successful and less successful experience</vt:lpstr>
      <vt:lpstr>PowerPoint Presentation</vt:lpstr>
      <vt:lpstr>Factors we expect to be associated with success/failure on HDI on basis of econometrics</vt:lpstr>
      <vt:lpstr>Actual characteristics of good and poor performance: Social </vt:lpstr>
      <vt:lpstr>PowerPoint Presentation</vt:lpstr>
      <vt:lpstr>Actual characteristics of good and poor performance: economic</vt:lpstr>
      <vt:lpstr>PowerPoint Presentation</vt:lpstr>
      <vt:lpstr>Income distribution</vt:lpstr>
      <vt:lpstr>PowerPoint Presentation</vt:lpstr>
      <vt:lpstr>Typologies of success</vt:lpstr>
      <vt:lpstr>Accounting for poor performance</vt:lpstr>
      <vt:lpstr>Beyond the HDI:   Political freedom not necessary for success</vt:lpstr>
      <vt:lpstr>Non-HDI dimensions</vt:lpstr>
      <vt:lpstr>Behind the successes and failures: the economics and politics. 1. Korea: high HDI improver, led by growth</vt:lpstr>
      <vt:lpstr>2. Good performer: high HDI, Brazil</vt:lpstr>
      <vt:lpstr>3. Good performer: medium HDI China</vt:lpstr>
      <vt:lpstr>4. Good performer: medium HDI Turkey</vt:lpstr>
      <vt:lpstr>5. Good performer, low HDI, Cambodia</vt:lpstr>
      <vt:lpstr>6. Poor performer: low HDI Cote d’Ivoire</vt:lpstr>
      <vt:lpstr>Conclusions</vt:lpstr>
      <vt:lpstr>The future? Critical issues</vt:lpstr>
    </vt:vector>
  </TitlesOfParts>
  <Company>Oxford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Development in Practice: Lessons from 40 years Experience</dc:title>
  <dc:creator>Frances Stewart</dc:creator>
  <cp:lastModifiedBy>Kathryn Rosenblum</cp:lastModifiedBy>
  <cp:revision>63</cp:revision>
  <dcterms:created xsi:type="dcterms:W3CDTF">2015-08-05T12:36:19Z</dcterms:created>
  <dcterms:modified xsi:type="dcterms:W3CDTF">2015-09-11T14:54:13Z</dcterms:modified>
</cp:coreProperties>
</file>