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9" r:id="rId3"/>
    <p:sldId id="260" r:id="rId4"/>
    <p:sldId id="293" r:id="rId5"/>
    <p:sldId id="289" r:id="rId6"/>
    <p:sldId id="290" r:id="rId7"/>
    <p:sldId id="291" r:id="rId8"/>
    <p:sldId id="295" r:id="rId9"/>
    <p:sldId id="262" r:id="rId10"/>
    <p:sldId id="263" r:id="rId11"/>
    <p:sldId id="264" r:id="rId12"/>
    <p:sldId id="272" r:id="rId13"/>
    <p:sldId id="265" r:id="rId14"/>
    <p:sldId id="266" r:id="rId15"/>
    <p:sldId id="270" r:id="rId16"/>
    <p:sldId id="271" r:id="rId17"/>
    <p:sldId id="269" r:id="rId18"/>
    <p:sldId id="279" r:id="rId19"/>
    <p:sldId id="268" r:id="rId20"/>
    <p:sldId id="280" r:id="rId21"/>
    <p:sldId id="292" r:id="rId22"/>
    <p:sldId id="296" r:id="rId23"/>
    <p:sldId id="267" r:id="rId24"/>
    <p:sldId id="273" r:id="rId25"/>
    <p:sldId id="277" r:id="rId26"/>
    <p:sldId id="278" r:id="rId27"/>
    <p:sldId id="274" r:id="rId28"/>
    <p:sldId id="275" r:id="rId29"/>
    <p:sldId id="276" r:id="rId30"/>
    <p:sldId id="281" r:id="rId31"/>
    <p:sldId id="297" r:id="rId32"/>
    <p:sldId id="282" r:id="rId33"/>
    <p:sldId id="283" r:id="rId34"/>
    <p:sldId id="298" r:id="rId35"/>
    <p:sldId id="284" r:id="rId36"/>
    <p:sldId id="285" r:id="rId37"/>
    <p:sldId id="286" r:id="rId38"/>
    <p:sldId id="287" r:id="rId39"/>
  </p:sldIdLst>
  <p:sldSz cx="9144000" cy="6858000" type="screen4x3"/>
  <p:notesSz cx="6858000" cy="9144000"/>
  <p:defaultTextStyle>
    <a:defPPr>
      <a:defRPr lang="en-GB"/>
    </a:defPPr>
    <a:lvl1pPr algn="l" rtl="0" fontAlgn="base">
      <a:spcBef>
        <a:spcPct val="0"/>
      </a:spcBef>
      <a:spcAft>
        <a:spcPct val="0"/>
      </a:spcAft>
      <a:defRPr sz="2800" b="1" kern="1200">
        <a:solidFill>
          <a:schemeClr val="tx1"/>
        </a:solidFill>
        <a:latin typeface="Arial" charset="0"/>
        <a:ea typeface="+mn-ea"/>
        <a:cs typeface="+mn-cs"/>
      </a:defRPr>
    </a:lvl1pPr>
    <a:lvl2pPr marL="457200" algn="l" rtl="0" fontAlgn="base">
      <a:spcBef>
        <a:spcPct val="0"/>
      </a:spcBef>
      <a:spcAft>
        <a:spcPct val="0"/>
      </a:spcAft>
      <a:defRPr sz="2800" b="1" kern="1200">
        <a:solidFill>
          <a:schemeClr val="tx1"/>
        </a:solidFill>
        <a:latin typeface="Arial" charset="0"/>
        <a:ea typeface="+mn-ea"/>
        <a:cs typeface="+mn-cs"/>
      </a:defRPr>
    </a:lvl2pPr>
    <a:lvl3pPr marL="914400" algn="l" rtl="0" fontAlgn="base">
      <a:spcBef>
        <a:spcPct val="0"/>
      </a:spcBef>
      <a:spcAft>
        <a:spcPct val="0"/>
      </a:spcAft>
      <a:defRPr sz="2800" b="1" kern="1200">
        <a:solidFill>
          <a:schemeClr val="tx1"/>
        </a:solidFill>
        <a:latin typeface="Arial" charset="0"/>
        <a:ea typeface="+mn-ea"/>
        <a:cs typeface="+mn-cs"/>
      </a:defRPr>
    </a:lvl3pPr>
    <a:lvl4pPr marL="1371600" algn="l" rtl="0" fontAlgn="base">
      <a:spcBef>
        <a:spcPct val="0"/>
      </a:spcBef>
      <a:spcAft>
        <a:spcPct val="0"/>
      </a:spcAft>
      <a:defRPr sz="2800" b="1" kern="1200">
        <a:solidFill>
          <a:schemeClr val="tx1"/>
        </a:solidFill>
        <a:latin typeface="Arial" charset="0"/>
        <a:ea typeface="+mn-ea"/>
        <a:cs typeface="+mn-cs"/>
      </a:defRPr>
    </a:lvl4pPr>
    <a:lvl5pPr marL="1828800" algn="l" rtl="0" fontAlgn="base">
      <a:spcBef>
        <a:spcPct val="0"/>
      </a:spcBef>
      <a:spcAft>
        <a:spcPct val="0"/>
      </a:spcAft>
      <a:defRPr sz="2800" b="1" kern="1200">
        <a:solidFill>
          <a:schemeClr val="tx1"/>
        </a:solidFill>
        <a:latin typeface="Arial" charset="0"/>
        <a:ea typeface="+mn-ea"/>
        <a:cs typeface="+mn-cs"/>
      </a:defRPr>
    </a:lvl5pPr>
    <a:lvl6pPr marL="2286000" algn="l" defTabSz="914400" rtl="0" eaLnBrk="1" latinLnBrk="0" hangingPunct="1">
      <a:defRPr sz="2800" b="1" kern="1200">
        <a:solidFill>
          <a:schemeClr val="tx1"/>
        </a:solidFill>
        <a:latin typeface="Arial" charset="0"/>
        <a:ea typeface="+mn-ea"/>
        <a:cs typeface="+mn-cs"/>
      </a:defRPr>
    </a:lvl6pPr>
    <a:lvl7pPr marL="2743200" algn="l" defTabSz="914400" rtl="0" eaLnBrk="1" latinLnBrk="0" hangingPunct="1">
      <a:defRPr sz="2800" b="1" kern="1200">
        <a:solidFill>
          <a:schemeClr val="tx1"/>
        </a:solidFill>
        <a:latin typeface="Arial" charset="0"/>
        <a:ea typeface="+mn-ea"/>
        <a:cs typeface="+mn-cs"/>
      </a:defRPr>
    </a:lvl7pPr>
    <a:lvl8pPr marL="3200400" algn="l" defTabSz="914400" rtl="0" eaLnBrk="1" latinLnBrk="0" hangingPunct="1">
      <a:defRPr sz="2800" b="1" kern="1200">
        <a:solidFill>
          <a:schemeClr val="tx1"/>
        </a:solidFill>
        <a:latin typeface="Arial" charset="0"/>
        <a:ea typeface="+mn-ea"/>
        <a:cs typeface="+mn-cs"/>
      </a:defRPr>
    </a:lvl8pPr>
    <a:lvl9pPr marL="3657600" algn="l" defTabSz="914400" rtl="0" eaLnBrk="1" latinLnBrk="0" hangingPunct="1">
      <a:defRPr sz="28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81" autoAdjust="0"/>
  </p:normalViewPr>
  <p:slideViewPr>
    <p:cSldViewPr>
      <p:cViewPr varScale="1">
        <p:scale>
          <a:sx n="87" d="100"/>
          <a:sy n="87" d="100"/>
        </p:scale>
        <p:origin x="-65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AA3C12-5F5A-41F1-98C3-15FEB6FE9570}"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GB"/>
        </a:p>
      </dgm:t>
    </dgm:pt>
    <dgm:pt modelId="{FB34A9CB-0E92-4A54-BFA1-70339165A3A5}">
      <dgm:prSet phldrT="[Text]"/>
      <dgm:spPr/>
      <dgm:t>
        <a:bodyPr/>
        <a:lstStyle/>
        <a:p>
          <a:r>
            <a:rPr lang="en-GB" dirty="0" smtClean="0"/>
            <a:t>Budget</a:t>
          </a:r>
          <a:endParaRPr lang="en-GB" dirty="0"/>
        </a:p>
      </dgm:t>
    </dgm:pt>
    <dgm:pt modelId="{7D51F8D2-208E-4E78-A296-B376BBD37634}" type="parTrans" cxnId="{869262F3-2223-41FA-8B81-A7BAC9A00DD9}">
      <dgm:prSet/>
      <dgm:spPr/>
      <dgm:t>
        <a:bodyPr/>
        <a:lstStyle/>
        <a:p>
          <a:endParaRPr lang="en-GB"/>
        </a:p>
      </dgm:t>
    </dgm:pt>
    <dgm:pt modelId="{FB30ACC2-FD65-4DBA-9697-83BC2ED75F5D}" type="sibTrans" cxnId="{869262F3-2223-41FA-8B81-A7BAC9A00DD9}">
      <dgm:prSet/>
      <dgm:spPr/>
      <dgm:t>
        <a:bodyPr/>
        <a:lstStyle/>
        <a:p>
          <a:endParaRPr lang="en-GB"/>
        </a:p>
      </dgm:t>
    </dgm:pt>
    <dgm:pt modelId="{5EF64A9C-4150-418B-B491-52B71E1734F1}">
      <dgm:prSet phldrT="[Text]"/>
      <dgm:spPr/>
      <dgm:t>
        <a:bodyPr/>
        <a:lstStyle/>
        <a:p>
          <a:r>
            <a:rPr lang="en-GB" dirty="0" smtClean="0">
              <a:solidFill>
                <a:schemeClr val="tx2"/>
              </a:solidFill>
            </a:rPr>
            <a:t>Health system</a:t>
          </a:r>
          <a:endParaRPr lang="en-GB" dirty="0">
            <a:solidFill>
              <a:schemeClr val="tx2"/>
            </a:solidFill>
          </a:endParaRPr>
        </a:p>
      </dgm:t>
    </dgm:pt>
    <dgm:pt modelId="{1936D2A6-FE57-473E-A992-765E5380BA07}" type="parTrans" cxnId="{C563BDBD-0C98-473C-81F0-4C0021A26C66}">
      <dgm:prSet/>
      <dgm:spPr/>
      <dgm:t>
        <a:bodyPr/>
        <a:lstStyle/>
        <a:p>
          <a:endParaRPr lang="en-GB"/>
        </a:p>
      </dgm:t>
    </dgm:pt>
    <dgm:pt modelId="{C6A466E8-72AE-48EE-9B35-BEDB57F6A3CE}" type="sibTrans" cxnId="{C563BDBD-0C98-473C-81F0-4C0021A26C66}">
      <dgm:prSet/>
      <dgm:spPr/>
      <dgm:t>
        <a:bodyPr/>
        <a:lstStyle/>
        <a:p>
          <a:endParaRPr lang="en-GB"/>
        </a:p>
      </dgm:t>
    </dgm:pt>
    <dgm:pt modelId="{A97345F6-4AAC-4F56-9B7F-0448BFAE5798}">
      <dgm:prSet phldrT="[Text]"/>
      <dgm:spPr/>
      <dgm:t>
        <a:bodyPr/>
        <a:lstStyle/>
        <a:p>
          <a:r>
            <a:rPr lang="en-GB" dirty="0" smtClean="0"/>
            <a:t>Impact</a:t>
          </a:r>
          <a:endParaRPr lang="en-GB" dirty="0"/>
        </a:p>
      </dgm:t>
    </dgm:pt>
    <dgm:pt modelId="{7AB7DF70-BE15-49B2-8669-0875F875AD36}" type="parTrans" cxnId="{131F6F59-E194-4B24-9BD9-F576A4E4ACFB}">
      <dgm:prSet/>
      <dgm:spPr/>
      <dgm:t>
        <a:bodyPr/>
        <a:lstStyle/>
        <a:p>
          <a:endParaRPr lang="en-GB"/>
        </a:p>
      </dgm:t>
    </dgm:pt>
    <dgm:pt modelId="{23C8F9B1-51D5-40FD-9CFE-CFD6586714BE}" type="sibTrans" cxnId="{131F6F59-E194-4B24-9BD9-F576A4E4ACFB}">
      <dgm:prSet/>
      <dgm:spPr/>
      <dgm:t>
        <a:bodyPr/>
        <a:lstStyle/>
        <a:p>
          <a:endParaRPr lang="en-GB"/>
        </a:p>
      </dgm:t>
    </dgm:pt>
    <dgm:pt modelId="{90F81AD4-222D-489E-88CE-A42EF4E1DBF3}">
      <dgm:prSet phldrT="[Text]"/>
      <dgm:spPr/>
      <dgm:t>
        <a:bodyPr/>
        <a:lstStyle/>
        <a:p>
          <a:r>
            <a:rPr lang="en-GB" dirty="0" smtClean="0">
              <a:solidFill>
                <a:schemeClr val="tx2"/>
              </a:solidFill>
            </a:rPr>
            <a:t>Health functioning</a:t>
          </a:r>
          <a:endParaRPr lang="en-GB" dirty="0">
            <a:solidFill>
              <a:schemeClr val="tx2"/>
            </a:solidFill>
          </a:endParaRPr>
        </a:p>
      </dgm:t>
    </dgm:pt>
    <dgm:pt modelId="{EAC8A65F-CF9F-4C51-990A-C42B4DBC9361}" type="parTrans" cxnId="{055ABE4C-9A0A-4470-BA9C-74101E799FCF}">
      <dgm:prSet/>
      <dgm:spPr/>
      <dgm:t>
        <a:bodyPr/>
        <a:lstStyle/>
        <a:p>
          <a:endParaRPr lang="en-GB"/>
        </a:p>
      </dgm:t>
    </dgm:pt>
    <dgm:pt modelId="{597A218D-F7FC-4829-9C2F-1F459EB3A83A}" type="sibTrans" cxnId="{055ABE4C-9A0A-4470-BA9C-74101E799FCF}">
      <dgm:prSet/>
      <dgm:spPr/>
      <dgm:t>
        <a:bodyPr/>
        <a:lstStyle/>
        <a:p>
          <a:endParaRPr lang="en-GB"/>
        </a:p>
      </dgm:t>
    </dgm:pt>
    <dgm:pt modelId="{BB88F53A-0A33-450A-BF99-818B43C53BDA}">
      <dgm:prSet phldrT="[Text]"/>
      <dgm:spPr/>
      <dgm:t>
        <a:bodyPr/>
        <a:lstStyle/>
        <a:p>
          <a:r>
            <a:rPr lang="en-GB" dirty="0" smtClean="0">
              <a:solidFill>
                <a:schemeClr val="tx1"/>
              </a:solidFill>
            </a:rPr>
            <a:t>Compensation</a:t>
          </a:r>
          <a:endParaRPr lang="en-GB" dirty="0">
            <a:solidFill>
              <a:schemeClr val="tx1"/>
            </a:solidFill>
          </a:endParaRPr>
        </a:p>
      </dgm:t>
    </dgm:pt>
    <dgm:pt modelId="{5E4B49E4-5D24-4A30-86A7-C4A459DB577B}" type="parTrans" cxnId="{C66BBCCC-D7A5-45B9-82B8-0DC183375438}">
      <dgm:prSet/>
      <dgm:spPr/>
      <dgm:t>
        <a:bodyPr/>
        <a:lstStyle/>
        <a:p>
          <a:endParaRPr lang="en-GB"/>
        </a:p>
      </dgm:t>
    </dgm:pt>
    <dgm:pt modelId="{DE14356E-7345-41FF-BCF8-F556CD90D42E}" type="sibTrans" cxnId="{C66BBCCC-D7A5-45B9-82B8-0DC183375438}">
      <dgm:prSet/>
      <dgm:spPr/>
      <dgm:t>
        <a:bodyPr/>
        <a:lstStyle/>
        <a:p>
          <a:endParaRPr lang="en-GB"/>
        </a:p>
      </dgm:t>
    </dgm:pt>
    <dgm:pt modelId="{B310BD75-0738-41A4-97C2-C81FE2C29B21}">
      <dgm:prSet phldrT="[Text]"/>
      <dgm:spPr/>
      <dgm:t>
        <a:bodyPr/>
        <a:lstStyle/>
        <a:p>
          <a:r>
            <a:rPr lang="en-GB" dirty="0" smtClean="0">
              <a:solidFill>
                <a:schemeClr val="tx2"/>
              </a:solidFill>
            </a:rPr>
            <a:t>No scope for wellbeing to be increased in other ways</a:t>
          </a:r>
          <a:endParaRPr lang="en-GB" dirty="0">
            <a:solidFill>
              <a:schemeClr val="tx2"/>
            </a:solidFill>
          </a:endParaRPr>
        </a:p>
      </dgm:t>
    </dgm:pt>
    <dgm:pt modelId="{F79C32A5-873E-48FB-8934-CC23A5CECBBC}" type="parTrans" cxnId="{72B8F8F3-1272-4B41-915C-80D43270EB9B}">
      <dgm:prSet/>
      <dgm:spPr/>
      <dgm:t>
        <a:bodyPr/>
        <a:lstStyle/>
        <a:p>
          <a:endParaRPr lang="en-GB"/>
        </a:p>
      </dgm:t>
    </dgm:pt>
    <dgm:pt modelId="{CCCF5C78-4F4F-4972-B287-D07916F8C4DE}" type="sibTrans" cxnId="{72B8F8F3-1272-4B41-915C-80D43270EB9B}">
      <dgm:prSet/>
      <dgm:spPr/>
      <dgm:t>
        <a:bodyPr/>
        <a:lstStyle/>
        <a:p>
          <a:endParaRPr lang="en-GB"/>
        </a:p>
      </dgm:t>
    </dgm:pt>
    <dgm:pt modelId="{2779938B-72AB-4BB8-B988-D2C99C6C5AF4}" type="pres">
      <dgm:prSet presAssocID="{AEAA3C12-5F5A-41F1-98C3-15FEB6FE9570}" presName="theList" presStyleCnt="0">
        <dgm:presLayoutVars>
          <dgm:dir/>
          <dgm:animLvl val="lvl"/>
          <dgm:resizeHandles val="exact"/>
        </dgm:presLayoutVars>
      </dgm:prSet>
      <dgm:spPr/>
      <dgm:t>
        <a:bodyPr/>
        <a:lstStyle/>
        <a:p>
          <a:endParaRPr lang="en-GB"/>
        </a:p>
      </dgm:t>
    </dgm:pt>
    <dgm:pt modelId="{8B11B2AF-1888-41FD-9443-9F2C642425F0}" type="pres">
      <dgm:prSet presAssocID="{FB34A9CB-0E92-4A54-BFA1-70339165A3A5}" presName="compNode" presStyleCnt="0"/>
      <dgm:spPr/>
    </dgm:pt>
    <dgm:pt modelId="{DF31FF90-FDBD-4AF1-ABFA-3C8B0772E3BA}" type="pres">
      <dgm:prSet presAssocID="{FB34A9CB-0E92-4A54-BFA1-70339165A3A5}" presName="noGeometry" presStyleCnt="0"/>
      <dgm:spPr/>
    </dgm:pt>
    <dgm:pt modelId="{B2F51DE3-B8FD-4F71-AB87-DDA21E91E97D}" type="pres">
      <dgm:prSet presAssocID="{FB34A9CB-0E92-4A54-BFA1-70339165A3A5}" presName="childTextVisible" presStyleLbl="bgAccFollowNode1" presStyleIdx="0" presStyleCnt="3">
        <dgm:presLayoutVars>
          <dgm:bulletEnabled val="1"/>
        </dgm:presLayoutVars>
      </dgm:prSet>
      <dgm:spPr/>
      <dgm:t>
        <a:bodyPr/>
        <a:lstStyle/>
        <a:p>
          <a:endParaRPr lang="en-GB"/>
        </a:p>
      </dgm:t>
    </dgm:pt>
    <dgm:pt modelId="{2C1D3819-AAD6-4ECE-BE4E-9175B382862A}" type="pres">
      <dgm:prSet presAssocID="{FB34A9CB-0E92-4A54-BFA1-70339165A3A5}" presName="childTextHidden" presStyleLbl="bgAccFollowNode1" presStyleIdx="0" presStyleCnt="3"/>
      <dgm:spPr/>
      <dgm:t>
        <a:bodyPr/>
        <a:lstStyle/>
        <a:p>
          <a:endParaRPr lang="en-GB"/>
        </a:p>
      </dgm:t>
    </dgm:pt>
    <dgm:pt modelId="{A1818CBC-C37B-484D-BA0F-187EBC2962C9}" type="pres">
      <dgm:prSet presAssocID="{FB34A9CB-0E92-4A54-BFA1-70339165A3A5}" presName="parentText" presStyleLbl="node1" presStyleIdx="0" presStyleCnt="3">
        <dgm:presLayoutVars>
          <dgm:chMax val="1"/>
          <dgm:bulletEnabled val="1"/>
        </dgm:presLayoutVars>
      </dgm:prSet>
      <dgm:spPr/>
      <dgm:t>
        <a:bodyPr/>
        <a:lstStyle/>
        <a:p>
          <a:endParaRPr lang="en-GB"/>
        </a:p>
      </dgm:t>
    </dgm:pt>
    <dgm:pt modelId="{EF53C47D-A3E9-4436-9C89-E80F6A920BDA}" type="pres">
      <dgm:prSet presAssocID="{FB34A9CB-0E92-4A54-BFA1-70339165A3A5}" presName="aSpace" presStyleCnt="0"/>
      <dgm:spPr/>
    </dgm:pt>
    <dgm:pt modelId="{6B5F8465-7ED7-4B28-89C3-8B499F7E8EFD}" type="pres">
      <dgm:prSet presAssocID="{A97345F6-4AAC-4F56-9B7F-0448BFAE5798}" presName="compNode" presStyleCnt="0"/>
      <dgm:spPr/>
    </dgm:pt>
    <dgm:pt modelId="{9342B89E-00B0-4105-A427-3907501105EE}" type="pres">
      <dgm:prSet presAssocID="{A97345F6-4AAC-4F56-9B7F-0448BFAE5798}" presName="noGeometry" presStyleCnt="0"/>
      <dgm:spPr/>
    </dgm:pt>
    <dgm:pt modelId="{6E2DCD9F-1FCA-408E-A325-EF9A6230F9AD}" type="pres">
      <dgm:prSet presAssocID="{A97345F6-4AAC-4F56-9B7F-0448BFAE5798}" presName="childTextVisible" presStyleLbl="bgAccFollowNode1" presStyleIdx="1" presStyleCnt="3">
        <dgm:presLayoutVars>
          <dgm:bulletEnabled val="1"/>
        </dgm:presLayoutVars>
      </dgm:prSet>
      <dgm:spPr/>
      <dgm:t>
        <a:bodyPr/>
        <a:lstStyle/>
        <a:p>
          <a:endParaRPr lang="en-GB"/>
        </a:p>
      </dgm:t>
    </dgm:pt>
    <dgm:pt modelId="{718ECE71-0690-40AC-A441-068EB93B8E3E}" type="pres">
      <dgm:prSet presAssocID="{A97345F6-4AAC-4F56-9B7F-0448BFAE5798}" presName="childTextHidden" presStyleLbl="bgAccFollowNode1" presStyleIdx="1" presStyleCnt="3"/>
      <dgm:spPr/>
      <dgm:t>
        <a:bodyPr/>
        <a:lstStyle/>
        <a:p>
          <a:endParaRPr lang="en-GB"/>
        </a:p>
      </dgm:t>
    </dgm:pt>
    <dgm:pt modelId="{DD067745-CF92-4E7B-B4E8-4AD028531D9F}" type="pres">
      <dgm:prSet presAssocID="{A97345F6-4AAC-4F56-9B7F-0448BFAE5798}" presName="parentText" presStyleLbl="node1" presStyleIdx="1" presStyleCnt="3">
        <dgm:presLayoutVars>
          <dgm:chMax val="1"/>
          <dgm:bulletEnabled val="1"/>
        </dgm:presLayoutVars>
      </dgm:prSet>
      <dgm:spPr/>
      <dgm:t>
        <a:bodyPr/>
        <a:lstStyle/>
        <a:p>
          <a:endParaRPr lang="en-GB"/>
        </a:p>
      </dgm:t>
    </dgm:pt>
    <dgm:pt modelId="{7683181B-8243-4064-95C4-0D5A8C9D53CE}" type="pres">
      <dgm:prSet presAssocID="{A97345F6-4AAC-4F56-9B7F-0448BFAE5798}" presName="aSpace" presStyleCnt="0"/>
      <dgm:spPr/>
    </dgm:pt>
    <dgm:pt modelId="{2C08D173-3A3A-47EB-AE3A-7915A661D5D7}" type="pres">
      <dgm:prSet presAssocID="{BB88F53A-0A33-450A-BF99-818B43C53BDA}" presName="compNode" presStyleCnt="0"/>
      <dgm:spPr/>
    </dgm:pt>
    <dgm:pt modelId="{07E3174B-C208-460B-9940-C4585D3E981C}" type="pres">
      <dgm:prSet presAssocID="{BB88F53A-0A33-450A-BF99-818B43C53BDA}" presName="noGeometry" presStyleCnt="0"/>
      <dgm:spPr/>
    </dgm:pt>
    <dgm:pt modelId="{EBA57C75-EEF1-47E8-B3F8-42C1DD6713C9}" type="pres">
      <dgm:prSet presAssocID="{BB88F53A-0A33-450A-BF99-818B43C53BDA}" presName="childTextVisible" presStyleLbl="bgAccFollowNode1" presStyleIdx="2" presStyleCnt="3">
        <dgm:presLayoutVars>
          <dgm:bulletEnabled val="1"/>
        </dgm:presLayoutVars>
      </dgm:prSet>
      <dgm:spPr/>
      <dgm:t>
        <a:bodyPr/>
        <a:lstStyle/>
        <a:p>
          <a:endParaRPr lang="en-GB"/>
        </a:p>
      </dgm:t>
    </dgm:pt>
    <dgm:pt modelId="{3EFB3F8D-F6CD-4191-A92C-C69703A71534}" type="pres">
      <dgm:prSet presAssocID="{BB88F53A-0A33-450A-BF99-818B43C53BDA}" presName="childTextHidden" presStyleLbl="bgAccFollowNode1" presStyleIdx="2" presStyleCnt="3"/>
      <dgm:spPr/>
      <dgm:t>
        <a:bodyPr/>
        <a:lstStyle/>
        <a:p>
          <a:endParaRPr lang="en-GB"/>
        </a:p>
      </dgm:t>
    </dgm:pt>
    <dgm:pt modelId="{79102D25-50E7-4CF7-B07A-194A861AB343}" type="pres">
      <dgm:prSet presAssocID="{BB88F53A-0A33-450A-BF99-818B43C53BDA}" presName="parentText" presStyleLbl="node1" presStyleIdx="2" presStyleCnt="3">
        <dgm:presLayoutVars>
          <dgm:chMax val="1"/>
          <dgm:bulletEnabled val="1"/>
        </dgm:presLayoutVars>
      </dgm:prSet>
      <dgm:spPr/>
      <dgm:t>
        <a:bodyPr/>
        <a:lstStyle/>
        <a:p>
          <a:endParaRPr lang="en-GB"/>
        </a:p>
      </dgm:t>
    </dgm:pt>
  </dgm:ptLst>
  <dgm:cxnLst>
    <dgm:cxn modelId="{C563BDBD-0C98-473C-81F0-4C0021A26C66}" srcId="{FB34A9CB-0E92-4A54-BFA1-70339165A3A5}" destId="{5EF64A9C-4150-418B-B491-52B71E1734F1}" srcOrd="0" destOrd="0" parTransId="{1936D2A6-FE57-473E-A992-765E5380BA07}" sibTransId="{C6A466E8-72AE-48EE-9B35-BEDB57F6A3CE}"/>
    <dgm:cxn modelId="{C66BBCCC-D7A5-45B9-82B8-0DC183375438}" srcId="{AEAA3C12-5F5A-41F1-98C3-15FEB6FE9570}" destId="{BB88F53A-0A33-450A-BF99-818B43C53BDA}" srcOrd="2" destOrd="0" parTransId="{5E4B49E4-5D24-4A30-86A7-C4A459DB577B}" sibTransId="{DE14356E-7345-41FF-BCF8-F556CD90D42E}"/>
    <dgm:cxn modelId="{AC0ABED6-8469-4A09-823F-140D9D4688DE}" type="presOf" srcId="{90F81AD4-222D-489E-88CE-A42EF4E1DBF3}" destId="{718ECE71-0690-40AC-A441-068EB93B8E3E}" srcOrd="1" destOrd="0" presId="urn:microsoft.com/office/officeart/2005/8/layout/hProcess6"/>
    <dgm:cxn modelId="{6844D546-4AA8-4466-9A7E-D7C3FC6FA97C}" type="presOf" srcId="{AEAA3C12-5F5A-41F1-98C3-15FEB6FE9570}" destId="{2779938B-72AB-4BB8-B988-D2C99C6C5AF4}" srcOrd="0" destOrd="0" presId="urn:microsoft.com/office/officeart/2005/8/layout/hProcess6"/>
    <dgm:cxn modelId="{869262F3-2223-41FA-8B81-A7BAC9A00DD9}" srcId="{AEAA3C12-5F5A-41F1-98C3-15FEB6FE9570}" destId="{FB34A9CB-0E92-4A54-BFA1-70339165A3A5}" srcOrd="0" destOrd="0" parTransId="{7D51F8D2-208E-4E78-A296-B376BBD37634}" sibTransId="{FB30ACC2-FD65-4DBA-9697-83BC2ED75F5D}"/>
    <dgm:cxn modelId="{131F6F59-E194-4B24-9BD9-F576A4E4ACFB}" srcId="{AEAA3C12-5F5A-41F1-98C3-15FEB6FE9570}" destId="{A97345F6-4AAC-4F56-9B7F-0448BFAE5798}" srcOrd="1" destOrd="0" parTransId="{7AB7DF70-BE15-49B2-8669-0875F875AD36}" sibTransId="{23C8F9B1-51D5-40FD-9CFE-CFD6586714BE}"/>
    <dgm:cxn modelId="{FE195B2C-5D59-418E-BCA8-D5E49D175070}" type="presOf" srcId="{B310BD75-0738-41A4-97C2-C81FE2C29B21}" destId="{3EFB3F8D-F6CD-4191-A92C-C69703A71534}" srcOrd="1" destOrd="0" presId="urn:microsoft.com/office/officeart/2005/8/layout/hProcess6"/>
    <dgm:cxn modelId="{6C7AB01E-4F0F-4268-98B4-78F2E74E9178}" type="presOf" srcId="{5EF64A9C-4150-418B-B491-52B71E1734F1}" destId="{2C1D3819-AAD6-4ECE-BE4E-9175B382862A}" srcOrd="1" destOrd="0" presId="urn:microsoft.com/office/officeart/2005/8/layout/hProcess6"/>
    <dgm:cxn modelId="{4CA284DF-1369-4B0A-BC65-E752A22A15F2}" type="presOf" srcId="{BB88F53A-0A33-450A-BF99-818B43C53BDA}" destId="{79102D25-50E7-4CF7-B07A-194A861AB343}" srcOrd="0" destOrd="0" presId="urn:microsoft.com/office/officeart/2005/8/layout/hProcess6"/>
    <dgm:cxn modelId="{47751659-96D5-4370-A6D1-A7286437CB34}" type="presOf" srcId="{FB34A9CB-0E92-4A54-BFA1-70339165A3A5}" destId="{A1818CBC-C37B-484D-BA0F-187EBC2962C9}" srcOrd="0" destOrd="0" presId="urn:microsoft.com/office/officeart/2005/8/layout/hProcess6"/>
    <dgm:cxn modelId="{B0D146FB-1156-401A-B2C9-9CF81C08D4B9}" type="presOf" srcId="{5EF64A9C-4150-418B-B491-52B71E1734F1}" destId="{B2F51DE3-B8FD-4F71-AB87-DDA21E91E97D}" srcOrd="0" destOrd="0" presId="urn:microsoft.com/office/officeart/2005/8/layout/hProcess6"/>
    <dgm:cxn modelId="{D5D95BF8-0D45-4ECE-8763-52D7DCECB3F7}" type="presOf" srcId="{A97345F6-4AAC-4F56-9B7F-0448BFAE5798}" destId="{DD067745-CF92-4E7B-B4E8-4AD028531D9F}" srcOrd="0" destOrd="0" presId="urn:microsoft.com/office/officeart/2005/8/layout/hProcess6"/>
    <dgm:cxn modelId="{055ABE4C-9A0A-4470-BA9C-74101E799FCF}" srcId="{A97345F6-4AAC-4F56-9B7F-0448BFAE5798}" destId="{90F81AD4-222D-489E-88CE-A42EF4E1DBF3}" srcOrd="0" destOrd="0" parTransId="{EAC8A65F-CF9F-4C51-990A-C42B4DBC9361}" sibTransId="{597A218D-F7FC-4829-9C2F-1F459EB3A83A}"/>
    <dgm:cxn modelId="{72B8F8F3-1272-4B41-915C-80D43270EB9B}" srcId="{BB88F53A-0A33-450A-BF99-818B43C53BDA}" destId="{B310BD75-0738-41A4-97C2-C81FE2C29B21}" srcOrd="0" destOrd="0" parTransId="{F79C32A5-873E-48FB-8934-CC23A5CECBBC}" sibTransId="{CCCF5C78-4F4F-4972-B287-D07916F8C4DE}"/>
    <dgm:cxn modelId="{05074C5A-39BB-4045-8026-5DC6F915F7A6}" type="presOf" srcId="{B310BD75-0738-41A4-97C2-C81FE2C29B21}" destId="{EBA57C75-EEF1-47E8-B3F8-42C1DD6713C9}" srcOrd="0" destOrd="0" presId="urn:microsoft.com/office/officeart/2005/8/layout/hProcess6"/>
    <dgm:cxn modelId="{745B9BC3-4450-4AAE-B073-32A3D13F15CC}" type="presOf" srcId="{90F81AD4-222D-489E-88CE-A42EF4E1DBF3}" destId="{6E2DCD9F-1FCA-408E-A325-EF9A6230F9AD}" srcOrd="0" destOrd="0" presId="urn:microsoft.com/office/officeart/2005/8/layout/hProcess6"/>
    <dgm:cxn modelId="{F7FFBFC3-8FDA-4FF7-A7AF-980F04E064EC}" type="presParOf" srcId="{2779938B-72AB-4BB8-B988-D2C99C6C5AF4}" destId="{8B11B2AF-1888-41FD-9443-9F2C642425F0}" srcOrd="0" destOrd="0" presId="urn:microsoft.com/office/officeart/2005/8/layout/hProcess6"/>
    <dgm:cxn modelId="{797B7AEA-0B7F-474D-A9FD-406D9FEC2BC9}" type="presParOf" srcId="{8B11B2AF-1888-41FD-9443-9F2C642425F0}" destId="{DF31FF90-FDBD-4AF1-ABFA-3C8B0772E3BA}" srcOrd="0" destOrd="0" presId="urn:microsoft.com/office/officeart/2005/8/layout/hProcess6"/>
    <dgm:cxn modelId="{0018598D-D927-494A-B3E3-E2CD3592930E}" type="presParOf" srcId="{8B11B2AF-1888-41FD-9443-9F2C642425F0}" destId="{B2F51DE3-B8FD-4F71-AB87-DDA21E91E97D}" srcOrd="1" destOrd="0" presId="urn:microsoft.com/office/officeart/2005/8/layout/hProcess6"/>
    <dgm:cxn modelId="{356231DA-F9CF-4D03-A98E-341FDCC549E2}" type="presParOf" srcId="{8B11B2AF-1888-41FD-9443-9F2C642425F0}" destId="{2C1D3819-AAD6-4ECE-BE4E-9175B382862A}" srcOrd="2" destOrd="0" presId="urn:microsoft.com/office/officeart/2005/8/layout/hProcess6"/>
    <dgm:cxn modelId="{3EBA2728-CE1F-441C-A6F1-84A6D1E05C93}" type="presParOf" srcId="{8B11B2AF-1888-41FD-9443-9F2C642425F0}" destId="{A1818CBC-C37B-484D-BA0F-187EBC2962C9}" srcOrd="3" destOrd="0" presId="urn:microsoft.com/office/officeart/2005/8/layout/hProcess6"/>
    <dgm:cxn modelId="{55352FC8-F75D-4CFD-ADDD-01F4435A1342}" type="presParOf" srcId="{2779938B-72AB-4BB8-B988-D2C99C6C5AF4}" destId="{EF53C47D-A3E9-4436-9C89-E80F6A920BDA}" srcOrd="1" destOrd="0" presId="urn:microsoft.com/office/officeart/2005/8/layout/hProcess6"/>
    <dgm:cxn modelId="{AAA7C105-CC5A-48B0-9043-ACF9D26ABA43}" type="presParOf" srcId="{2779938B-72AB-4BB8-B988-D2C99C6C5AF4}" destId="{6B5F8465-7ED7-4B28-89C3-8B499F7E8EFD}" srcOrd="2" destOrd="0" presId="urn:microsoft.com/office/officeart/2005/8/layout/hProcess6"/>
    <dgm:cxn modelId="{9C4A1F02-48F5-4757-BE0E-5A16316BCFE2}" type="presParOf" srcId="{6B5F8465-7ED7-4B28-89C3-8B499F7E8EFD}" destId="{9342B89E-00B0-4105-A427-3907501105EE}" srcOrd="0" destOrd="0" presId="urn:microsoft.com/office/officeart/2005/8/layout/hProcess6"/>
    <dgm:cxn modelId="{82532E16-54F7-4D2F-8177-E06BB9BC2957}" type="presParOf" srcId="{6B5F8465-7ED7-4B28-89C3-8B499F7E8EFD}" destId="{6E2DCD9F-1FCA-408E-A325-EF9A6230F9AD}" srcOrd="1" destOrd="0" presId="urn:microsoft.com/office/officeart/2005/8/layout/hProcess6"/>
    <dgm:cxn modelId="{0FD94ADD-A421-4EE1-B8B1-565BD4694646}" type="presParOf" srcId="{6B5F8465-7ED7-4B28-89C3-8B499F7E8EFD}" destId="{718ECE71-0690-40AC-A441-068EB93B8E3E}" srcOrd="2" destOrd="0" presId="urn:microsoft.com/office/officeart/2005/8/layout/hProcess6"/>
    <dgm:cxn modelId="{0EC01942-207C-4150-BBCB-B8583D96B6F0}" type="presParOf" srcId="{6B5F8465-7ED7-4B28-89C3-8B499F7E8EFD}" destId="{DD067745-CF92-4E7B-B4E8-4AD028531D9F}" srcOrd="3" destOrd="0" presId="urn:microsoft.com/office/officeart/2005/8/layout/hProcess6"/>
    <dgm:cxn modelId="{2AF8A3BE-50ED-44DA-A175-0ABD8BF9F2EE}" type="presParOf" srcId="{2779938B-72AB-4BB8-B988-D2C99C6C5AF4}" destId="{7683181B-8243-4064-95C4-0D5A8C9D53CE}" srcOrd="3" destOrd="0" presId="urn:microsoft.com/office/officeart/2005/8/layout/hProcess6"/>
    <dgm:cxn modelId="{BAD7BEC9-A712-4B86-A92E-EAE84B147C5C}" type="presParOf" srcId="{2779938B-72AB-4BB8-B988-D2C99C6C5AF4}" destId="{2C08D173-3A3A-47EB-AE3A-7915A661D5D7}" srcOrd="4" destOrd="0" presId="urn:microsoft.com/office/officeart/2005/8/layout/hProcess6"/>
    <dgm:cxn modelId="{ACDDA0F2-5996-4CF8-A784-77AA1B46D2DE}" type="presParOf" srcId="{2C08D173-3A3A-47EB-AE3A-7915A661D5D7}" destId="{07E3174B-C208-460B-9940-C4585D3E981C}" srcOrd="0" destOrd="0" presId="urn:microsoft.com/office/officeart/2005/8/layout/hProcess6"/>
    <dgm:cxn modelId="{F0481D3C-D489-4BDF-A7A6-467071428939}" type="presParOf" srcId="{2C08D173-3A3A-47EB-AE3A-7915A661D5D7}" destId="{EBA57C75-EEF1-47E8-B3F8-42C1DD6713C9}" srcOrd="1" destOrd="0" presId="urn:microsoft.com/office/officeart/2005/8/layout/hProcess6"/>
    <dgm:cxn modelId="{385804FA-F72F-4754-8773-802BE4992160}" type="presParOf" srcId="{2C08D173-3A3A-47EB-AE3A-7915A661D5D7}" destId="{3EFB3F8D-F6CD-4191-A92C-C69703A71534}" srcOrd="2" destOrd="0" presId="urn:microsoft.com/office/officeart/2005/8/layout/hProcess6"/>
    <dgm:cxn modelId="{416BD96A-36C0-49C1-A33F-69DCC8AABEC3}" type="presParOf" srcId="{2C08D173-3A3A-47EB-AE3A-7915A661D5D7}" destId="{79102D25-50E7-4CF7-B07A-194A861AB343}" srcOrd="3" destOrd="0" presId="urn:microsoft.com/office/officeart/2005/8/layout/hProcess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AA3C12-5F5A-41F1-98C3-15FEB6FE9570}"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GB"/>
        </a:p>
      </dgm:t>
    </dgm:pt>
    <dgm:pt modelId="{FB34A9CB-0E92-4A54-BFA1-70339165A3A5}">
      <dgm:prSet phldrT="[Text]"/>
      <dgm:spPr/>
      <dgm:t>
        <a:bodyPr/>
        <a:lstStyle/>
        <a:p>
          <a:r>
            <a:rPr lang="en-GB" dirty="0" smtClean="0"/>
            <a:t>Budget</a:t>
          </a:r>
          <a:endParaRPr lang="en-GB" dirty="0"/>
        </a:p>
      </dgm:t>
    </dgm:pt>
    <dgm:pt modelId="{7D51F8D2-208E-4E78-A296-B376BBD37634}" type="parTrans" cxnId="{869262F3-2223-41FA-8B81-A7BAC9A00DD9}">
      <dgm:prSet/>
      <dgm:spPr/>
      <dgm:t>
        <a:bodyPr/>
        <a:lstStyle/>
        <a:p>
          <a:endParaRPr lang="en-GB"/>
        </a:p>
      </dgm:t>
    </dgm:pt>
    <dgm:pt modelId="{FB30ACC2-FD65-4DBA-9697-83BC2ED75F5D}" type="sibTrans" cxnId="{869262F3-2223-41FA-8B81-A7BAC9A00DD9}">
      <dgm:prSet/>
      <dgm:spPr/>
      <dgm:t>
        <a:bodyPr/>
        <a:lstStyle/>
        <a:p>
          <a:endParaRPr lang="en-GB"/>
        </a:p>
      </dgm:t>
    </dgm:pt>
    <dgm:pt modelId="{5EF64A9C-4150-418B-B491-52B71E1734F1}">
      <dgm:prSet phldrT="[Text]"/>
      <dgm:spPr/>
      <dgm:t>
        <a:bodyPr/>
        <a:lstStyle/>
        <a:p>
          <a:r>
            <a:rPr lang="en-GB" dirty="0" smtClean="0">
              <a:solidFill>
                <a:schemeClr val="tx2"/>
              </a:solidFill>
            </a:rPr>
            <a:t>Any sector</a:t>
          </a:r>
          <a:endParaRPr lang="en-GB" dirty="0">
            <a:solidFill>
              <a:schemeClr val="tx2"/>
            </a:solidFill>
          </a:endParaRPr>
        </a:p>
      </dgm:t>
    </dgm:pt>
    <dgm:pt modelId="{1936D2A6-FE57-473E-A992-765E5380BA07}" type="parTrans" cxnId="{C563BDBD-0C98-473C-81F0-4C0021A26C66}">
      <dgm:prSet/>
      <dgm:spPr/>
      <dgm:t>
        <a:bodyPr/>
        <a:lstStyle/>
        <a:p>
          <a:endParaRPr lang="en-GB"/>
        </a:p>
      </dgm:t>
    </dgm:pt>
    <dgm:pt modelId="{C6A466E8-72AE-48EE-9B35-BEDB57F6A3CE}" type="sibTrans" cxnId="{C563BDBD-0C98-473C-81F0-4C0021A26C66}">
      <dgm:prSet/>
      <dgm:spPr/>
      <dgm:t>
        <a:bodyPr/>
        <a:lstStyle/>
        <a:p>
          <a:endParaRPr lang="en-GB"/>
        </a:p>
      </dgm:t>
    </dgm:pt>
    <dgm:pt modelId="{A97345F6-4AAC-4F56-9B7F-0448BFAE5798}">
      <dgm:prSet phldrT="[Text]"/>
      <dgm:spPr/>
      <dgm:t>
        <a:bodyPr/>
        <a:lstStyle/>
        <a:p>
          <a:r>
            <a:rPr lang="en-GB" dirty="0" smtClean="0"/>
            <a:t>Impact</a:t>
          </a:r>
          <a:endParaRPr lang="en-GB" dirty="0"/>
        </a:p>
      </dgm:t>
    </dgm:pt>
    <dgm:pt modelId="{7AB7DF70-BE15-49B2-8669-0875F875AD36}" type="parTrans" cxnId="{131F6F59-E194-4B24-9BD9-F576A4E4ACFB}">
      <dgm:prSet/>
      <dgm:spPr/>
      <dgm:t>
        <a:bodyPr/>
        <a:lstStyle/>
        <a:p>
          <a:endParaRPr lang="en-GB"/>
        </a:p>
      </dgm:t>
    </dgm:pt>
    <dgm:pt modelId="{23C8F9B1-51D5-40FD-9CFE-CFD6586714BE}" type="sibTrans" cxnId="{131F6F59-E194-4B24-9BD9-F576A4E4ACFB}">
      <dgm:prSet/>
      <dgm:spPr/>
      <dgm:t>
        <a:bodyPr/>
        <a:lstStyle/>
        <a:p>
          <a:endParaRPr lang="en-GB"/>
        </a:p>
      </dgm:t>
    </dgm:pt>
    <dgm:pt modelId="{90F81AD4-222D-489E-88CE-A42EF4E1DBF3}">
      <dgm:prSet phldrT="[Text]"/>
      <dgm:spPr/>
      <dgm:t>
        <a:bodyPr/>
        <a:lstStyle/>
        <a:p>
          <a:r>
            <a:rPr lang="en-GB" dirty="0" smtClean="0">
              <a:solidFill>
                <a:schemeClr val="tx2"/>
              </a:solidFill>
            </a:rPr>
            <a:t>Broad capability set (incl. Health?)</a:t>
          </a:r>
          <a:endParaRPr lang="en-GB" dirty="0">
            <a:solidFill>
              <a:schemeClr val="tx2"/>
            </a:solidFill>
          </a:endParaRPr>
        </a:p>
      </dgm:t>
    </dgm:pt>
    <dgm:pt modelId="{EAC8A65F-CF9F-4C51-990A-C42B4DBC9361}" type="parTrans" cxnId="{055ABE4C-9A0A-4470-BA9C-74101E799FCF}">
      <dgm:prSet/>
      <dgm:spPr/>
      <dgm:t>
        <a:bodyPr/>
        <a:lstStyle/>
        <a:p>
          <a:endParaRPr lang="en-GB"/>
        </a:p>
      </dgm:t>
    </dgm:pt>
    <dgm:pt modelId="{597A218D-F7FC-4829-9C2F-1F459EB3A83A}" type="sibTrans" cxnId="{055ABE4C-9A0A-4470-BA9C-74101E799FCF}">
      <dgm:prSet/>
      <dgm:spPr/>
      <dgm:t>
        <a:bodyPr/>
        <a:lstStyle/>
        <a:p>
          <a:endParaRPr lang="en-GB"/>
        </a:p>
      </dgm:t>
    </dgm:pt>
    <dgm:pt modelId="{BB88F53A-0A33-450A-BF99-818B43C53BDA}">
      <dgm:prSet phldrT="[Text]"/>
      <dgm:spPr/>
      <dgm:t>
        <a:bodyPr/>
        <a:lstStyle/>
        <a:p>
          <a:r>
            <a:rPr lang="en-GB" dirty="0" smtClean="0"/>
            <a:t>Compensation</a:t>
          </a:r>
          <a:endParaRPr lang="en-GB" dirty="0"/>
        </a:p>
      </dgm:t>
    </dgm:pt>
    <dgm:pt modelId="{5E4B49E4-5D24-4A30-86A7-C4A459DB577B}" type="parTrans" cxnId="{C66BBCCC-D7A5-45B9-82B8-0DC183375438}">
      <dgm:prSet/>
      <dgm:spPr/>
      <dgm:t>
        <a:bodyPr/>
        <a:lstStyle/>
        <a:p>
          <a:endParaRPr lang="en-GB"/>
        </a:p>
      </dgm:t>
    </dgm:pt>
    <dgm:pt modelId="{DE14356E-7345-41FF-BCF8-F556CD90D42E}" type="sibTrans" cxnId="{C66BBCCC-D7A5-45B9-82B8-0DC183375438}">
      <dgm:prSet/>
      <dgm:spPr/>
      <dgm:t>
        <a:bodyPr/>
        <a:lstStyle/>
        <a:p>
          <a:endParaRPr lang="en-GB"/>
        </a:p>
      </dgm:t>
    </dgm:pt>
    <dgm:pt modelId="{B310BD75-0738-41A4-97C2-C81FE2C29B21}">
      <dgm:prSet phldrT="[Text]"/>
      <dgm:spPr/>
      <dgm:t>
        <a:bodyPr/>
        <a:lstStyle/>
        <a:p>
          <a:r>
            <a:rPr lang="en-GB" dirty="0" smtClean="0">
              <a:solidFill>
                <a:schemeClr val="tx2"/>
              </a:solidFill>
            </a:rPr>
            <a:t>Health one contributor to wellbeing</a:t>
          </a:r>
          <a:endParaRPr lang="en-GB" dirty="0">
            <a:solidFill>
              <a:schemeClr val="tx2"/>
            </a:solidFill>
          </a:endParaRPr>
        </a:p>
      </dgm:t>
    </dgm:pt>
    <dgm:pt modelId="{F79C32A5-873E-48FB-8934-CC23A5CECBBC}" type="parTrans" cxnId="{72B8F8F3-1272-4B41-915C-80D43270EB9B}">
      <dgm:prSet/>
      <dgm:spPr/>
      <dgm:t>
        <a:bodyPr/>
        <a:lstStyle/>
        <a:p>
          <a:endParaRPr lang="en-GB"/>
        </a:p>
      </dgm:t>
    </dgm:pt>
    <dgm:pt modelId="{CCCF5C78-4F4F-4972-B287-D07916F8C4DE}" type="sibTrans" cxnId="{72B8F8F3-1272-4B41-915C-80D43270EB9B}">
      <dgm:prSet/>
      <dgm:spPr/>
      <dgm:t>
        <a:bodyPr/>
        <a:lstStyle/>
        <a:p>
          <a:endParaRPr lang="en-GB"/>
        </a:p>
      </dgm:t>
    </dgm:pt>
    <dgm:pt modelId="{2779938B-72AB-4BB8-B988-D2C99C6C5AF4}" type="pres">
      <dgm:prSet presAssocID="{AEAA3C12-5F5A-41F1-98C3-15FEB6FE9570}" presName="theList" presStyleCnt="0">
        <dgm:presLayoutVars>
          <dgm:dir/>
          <dgm:animLvl val="lvl"/>
          <dgm:resizeHandles val="exact"/>
        </dgm:presLayoutVars>
      </dgm:prSet>
      <dgm:spPr/>
      <dgm:t>
        <a:bodyPr/>
        <a:lstStyle/>
        <a:p>
          <a:endParaRPr lang="en-GB"/>
        </a:p>
      </dgm:t>
    </dgm:pt>
    <dgm:pt modelId="{8B11B2AF-1888-41FD-9443-9F2C642425F0}" type="pres">
      <dgm:prSet presAssocID="{FB34A9CB-0E92-4A54-BFA1-70339165A3A5}" presName="compNode" presStyleCnt="0"/>
      <dgm:spPr/>
    </dgm:pt>
    <dgm:pt modelId="{DF31FF90-FDBD-4AF1-ABFA-3C8B0772E3BA}" type="pres">
      <dgm:prSet presAssocID="{FB34A9CB-0E92-4A54-BFA1-70339165A3A5}" presName="noGeometry" presStyleCnt="0"/>
      <dgm:spPr/>
    </dgm:pt>
    <dgm:pt modelId="{B2F51DE3-B8FD-4F71-AB87-DDA21E91E97D}" type="pres">
      <dgm:prSet presAssocID="{FB34A9CB-0E92-4A54-BFA1-70339165A3A5}" presName="childTextVisible" presStyleLbl="bgAccFollowNode1" presStyleIdx="0" presStyleCnt="3">
        <dgm:presLayoutVars>
          <dgm:bulletEnabled val="1"/>
        </dgm:presLayoutVars>
      </dgm:prSet>
      <dgm:spPr/>
      <dgm:t>
        <a:bodyPr/>
        <a:lstStyle/>
        <a:p>
          <a:endParaRPr lang="en-GB"/>
        </a:p>
      </dgm:t>
    </dgm:pt>
    <dgm:pt modelId="{2C1D3819-AAD6-4ECE-BE4E-9175B382862A}" type="pres">
      <dgm:prSet presAssocID="{FB34A9CB-0E92-4A54-BFA1-70339165A3A5}" presName="childTextHidden" presStyleLbl="bgAccFollowNode1" presStyleIdx="0" presStyleCnt="3"/>
      <dgm:spPr/>
      <dgm:t>
        <a:bodyPr/>
        <a:lstStyle/>
        <a:p>
          <a:endParaRPr lang="en-GB"/>
        </a:p>
      </dgm:t>
    </dgm:pt>
    <dgm:pt modelId="{A1818CBC-C37B-484D-BA0F-187EBC2962C9}" type="pres">
      <dgm:prSet presAssocID="{FB34A9CB-0E92-4A54-BFA1-70339165A3A5}" presName="parentText" presStyleLbl="node1" presStyleIdx="0" presStyleCnt="3">
        <dgm:presLayoutVars>
          <dgm:chMax val="1"/>
          <dgm:bulletEnabled val="1"/>
        </dgm:presLayoutVars>
      </dgm:prSet>
      <dgm:spPr/>
      <dgm:t>
        <a:bodyPr/>
        <a:lstStyle/>
        <a:p>
          <a:endParaRPr lang="en-GB"/>
        </a:p>
      </dgm:t>
    </dgm:pt>
    <dgm:pt modelId="{EF53C47D-A3E9-4436-9C89-E80F6A920BDA}" type="pres">
      <dgm:prSet presAssocID="{FB34A9CB-0E92-4A54-BFA1-70339165A3A5}" presName="aSpace" presStyleCnt="0"/>
      <dgm:spPr/>
    </dgm:pt>
    <dgm:pt modelId="{6B5F8465-7ED7-4B28-89C3-8B499F7E8EFD}" type="pres">
      <dgm:prSet presAssocID="{A97345F6-4AAC-4F56-9B7F-0448BFAE5798}" presName="compNode" presStyleCnt="0"/>
      <dgm:spPr/>
    </dgm:pt>
    <dgm:pt modelId="{9342B89E-00B0-4105-A427-3907501105EE}" type="pres">
      <dgm:prSet presAssocID="{A97345F6-4AAC-4F56-9B7F-0448BFAE5798}" presName="noGeometry" presStyleCnt="0"/>
      <dgm:spPr/>
    </dgm:pt>
    <dgm:pt modelId="{6E2DCD9F-1FCA-408E-A325-EF9A6230F9AD}" type="pres">
      <dgm:prSet presAssocID="{A97345F6-4AAC-4F56-9B7F-0448BFAE5798}" presName="childTextVisible" presStyleLbl="bgAccFollowNode1" presStyleIdx="1" presStyleCnt="3">
        <dgm:presLayoutVars>
          <dgm:bulletEnabled val="1"/>
        </dgm:presLayoutVars>
      </dgm:prSet>
      <dgm:spPr/>
      <dgm:t>
        <a:bodyPr/>
        <a:lstStyle/>
        <a:p>
          <a:endParaRPr lang="en-GB"/>
        </a:p>
      </dgm:t>
    </dgm:pt>
    <dgm:pt modelId="{718ECE71-0690-40AC-A441-068EB93B8E3E}" type="pres">
      <dgm:prSet presAssocID="{A97345F6-4AAC-4F56-9B7F-0448BFAE5798}" presName="childTextHidden" presStyleLbl="bgAccFollowNode1" presStyleIdx="1" presStyleCnt="3"/>
      <dgm:spPr/>
      <dgm:t>
        <a:bodyPr/>
        <a:lstStyle/>
        <a:p>
          <a:endParaRPr lang="en-GB"/>
        </a:p>
      </dgm:t>
    </dgm:pt>
    <dgm:pt modelId="{DD067745-CF92-4E7B-B4E8-4AD028531D9F}" type="pres">
      <dgm:prSet presAssocID="{A97345F6-4AAC-4F56-9B7F-0448BFAE5798}" presName="parentText" presStyleLbl="node1" presStyleIdx="1" presStyleCnt="3">
        <dgm:presLayoutVars>
          <dgm:chMax val="1"/>
          <dgm:bulletEnabled val="1"/>
        </dgm:presLayoutVars>
      </dgm:prSet>
      <dgm:spPr/>
      <dgm:t>
        <a:bodyPr/>
        <a:lstStyle/>
        <a:p>
          <a:endParaRPr lang="en-GB"/>
        </a:p>
      </dgm:t>
    </dgm:pt>
    <dgm:pt modelId="{7683181B-8243-4064-95C4-0D5A8C9D53CE}" type="pres">
      <dgm:prSet presAssocID="{A97345F6-4AAC-4F56-9B7F-0448BFAE5798}" presName="aSpace" presStyleCnt="0"/>
      <dgm:spPr/>
    </dgm:pt>
    <dgm:pt modelId="{2C08D173-3A3A-47EB-AE3A-7915A661D5D7}" type="pres">
      <dgm:prSet presAssocID="{BB88F53A-0A33-450A-BF99-818B43C53BDA}" presName="compNode" presStyleCnt="0"/>
      <dgm:spPr/>
    </dgm:pt>
    <dgm:pt modelId="{07E3174B-C208-460B-9940-C4585D3E981C}" type="pres">
      <dgm:prSet presAssocID="{BB88F53A-0A33-450A-BF99-818B43C53BDA}" presName="noGeometry" presStyleCnt="0"/>
      <dgm:spPr/>
    </dgm:pt>
    <dgm:pt modelId="{EBA57C75-EEF1-47E8-B3F8-42C1DD6713C9}" type="pres">
      <dgm:prSet presAssocID="{BB88F53A-0A33-450A-BF99-818B43C53BDA}" presName="childTextVisible" presStyleLbl="bgAccFollowNode1" presStyleIdx="2" presStyleCnt="3">
        <dgm:presLayoutVars>
          <dgm:bulletEnabled val="1"/>
        </dgm:presLayoutVars>
      </dgm:prSet>
      <dgm:spPr/>
      <dgm:t>
        <a:bodyPr/>
        <a:lstStyle/>
        <a:p>
          <a:endParaRPr lang="en-GB"/>
        </a:p>
      </dgm:t>
    </dgm:pt>
    <dgm:pt modelId="{3EFB3F8D-F6CD-4191-A92C-C69703A71534}" type="pres">
      <dgm:prSet presAssocID="{BB88F53A-0A33-450A-BF99-818B43C53BDA}" presName="childTextHidden" presStyleLbl="bgAccFollowNode1" presStyleIdx="2" presStyleCnt="3"/>
      <dgm:spPr/>
      <dgm:t>
        <a:bodyPr/>
        <a:lstStyle/>
        <a:p>
          <a:endParaRPr lang="en-GB"/>
        </a:p>
      </dgm:t>
    </dgm:pt>
    <dgm:pt modelId="{79102D25-50E7-4CF7-B07A-194A861AB343}" type="pres">
      <dgm:prSet presAssocID="{BB88F53A-0A33-450A-BF99-818B43C53BDA}" presName="parentText" presStyleLbl="node1" presStyleIdx="2" presStyleCnt="3">
        <dgm:presLayoutVars>
          <dgm:chMax val="1"/>
          <dgm:bulletEnabled val="1"/>
        </dgm:presLayoutVars>
      </dgm:prSet>
      <dgm:spPr/>
      <dgm:t>
        <a:bodyPr/>
        <a:lstStyle/>
        <a:p>
          <a:endParaRPr lang="en-GB"/>
        </a:p>
      </dgm:t>
    </dgm:pt>
  </dgm:ptLst>
  <dgm:cxnLst>
    <dgm:cxn modelId="{C563BDBD-0C98-473C-81F0-4C0021A26C66}" srcId="{FB34A9CB-0E92-4A54-BFA1-70339165A3A5}" destId="{5EF64A9C-4150-418B-B491-52B71E1734F1}" srcOrd="0" destOrd="0" parTransId="{1936D2A6-FE57-473E-A992-765E5380BA07}" sibTransId="{C6A466E8-72AE-48EE-9B35-BEDB57F6A3CE}"/>
    <dgm:cxn modelId="{C66BBCCC-D7A5-45B9-82B8-0DC183375438}" srcId="{AEAA3C12-5F5A-41F1-98C3-15FEB6FE9570}" destId="{BB88F53A-0A33-450A-BF99-818B43C53BDA}" srcOrd="2" destOrd="0" parTransId="{5E4B49E4-5D24-4A30-86A7-C4A459DB577B}" sibTransId="{DE14356E-7345-41FF-BCF8-F556CD90D42E}"/>
    <dgm:cxn modelId="{005A6270-CA88-44AD-BF81-50C361CE8C9C}" type="presOf" srcId="{B310BD75-0738-41A4-97C2-C81FE2C29B21}" destId="{3EFB3F8D-F6CD-4191-A92C-C69703A71534}" srcOrd="1" destOrd="0" presId="urn:microsoft.com/office/officeart/2005/8/layout/hProcess6"/>
    <dgm:cxn modelId="{DDA629F8-86D6-4223-BA92-3511CB9AFD09}" type="presOf" srcId="{B310BD75-0738-41A4-97C2-C81FE2C29B21}" destId="{EBA57C75-EEF1-47E8-B3F8-42C1DD6713C9}" srcOrd="0" destOrd="0" presId="urn:microsoft.com/office/officeart/2005/8/layout/hProcess6"/>
    <dgm:cxn modelId="{CF576EB3-CD64-4741-B4FC-A70D72A1A82A}" type="presOf" srcId="{5EF64A9C-4150-418B-B491-52B71E1734F1}" destId="{B2F51DE3-B8FD-4F71-AB87-DDA21E91E97D}" srcOrd="0" destOrd="0" presId="urn:microsoft.com/office/officeart/2005/8/layout/hProcess6"/>
    <dgm:cxn modelId="{869262F3-2223-41FA-8B81-A7BAC9A00DD9}" srcId="{AEAA3C12-5F5A-41F1-98C3-15FEB6FE9570}" destId="{FB34A9CB-0E92-4A54-BFA1-70339165A3A5}" srcOrd="0" destOrd="0" parTransId="{7D51F8D2-208E-4E78-A296-B376BBD37634}" sibTransId="{FB30ACC2-FD65-4DBA-9697-83BC2ED75F5D}"/>
    <dgm:cxn modelId="{131F6F59-E194-4B24-9BD9-F576A4E4ACFB}" srcId="{AEAA3C12-5F5A-41F1-98C3-15FEB6FE9570}" destId="{A97345F6-4AAC-4F56-9B7F-0448BFAE5798}" srcOrd="1" destOrd="0" parTransId="{7AB7DF70-BE15-49B2-8669-0875F875AD36}" sibTransId="{23C8F9B1-51D5-40FD-9CFE-CFD6586714BE}"/>
    <dgm:cxn modelId="{2A601CF4-31AA-42C9-812D-E347A0531993}" type="presOf" srcId="{90F81AD4-222D-489E-88CE-A42EF4E1DBF3}" destId="{718ECE71-0690-40AC-A441-068EB93B8E3E}" srcOrd="1" destOrd="0" presId="urn:microsoft.com/office/officeart/2005/8/layout/hProcess6"/>
    <dgm:cxn modelId="{365F5339-F4C7-40EC-A5CB-385FEDC01836}" type="presOf" srcId="{BB88F53A-0A33-450A-BF99-818B43C53BDA}" destId="{79102D25-50E7-4CF7-B07A-194A861AB343}" srcOrd="0" destOrd="0" presId="urn:microsoft.com/office/officeart/2005/8/layout/hProcess6"/>
    <dgm:cxn modelId="{DBEF835E-C616-4DE5-AB68-093CBD10DA05}" type="presOf" srcId="{5EF64A9C-4150-418B-B491-52B71E1734F1}" destId="{2C1D3819-AAD6-4ECE-BE4E-9175B382862A}" srcOrd="1" destOrd="0" presId="urn:microsoft.com/office/officeart/2005/8/layout/hProcess6"/>
    <dgm:cxn modelId="{47E66E05-5590-4897-BF1F-415863FF9E7F}" type="presOf" srcId="{FB34A9CB-0E92-4A54-BFA1-70339165A3A5}" destId="{A1818CBC-C37B-484D-BA0F-187EBC2962C9}" srcOrd="0" destOrd="0" presId="urn:microsoft.com/office/officeart/2005/8/layout/hProcess6"/>
    <dgm:cxn modelId="{055ABE4C-9A0A-4470-BA9C-74101E799FCF}" srcId="{A97345F6-4AAC-4F56-9B7F-0448BFAE5798}" destId="{90F81AD4-222D-489E-88CE-A42EF4E1DBF3}" srcOrd="0" destOrd="0" parTransId="{EAC8A65F-CF9F-4C51-990A-C42B4DBC9361}" sibTransId="{597A218D-F7FC-4829-9C2F-1F459EB3A83A}"/>
    <dgm:cxn modelId="{72B8F8F3-1272-4B41-915C-80D43270EB9B}" srcId="{BB88F53A-0A33-450A-BF99-818B43C53BDA}" destId="{B310BD75-0738-41A4-97C2-C81FE2C29B21}" srcOrd="0" destOrd="0" parTransId="{F79C32A5-873E-48FB-8934-CC23A5CECBBC}" sibTransId="{CCCF5C78-4F4F-4972-B287-D07916F8C4DE}"/>
    <dgm:cxn modelId="{E2B058EF-E4D1-4229-A8B9-460DA4FEABA8}" type="presOf" srcId="{90F81AD4-222D-489E-88CE-A42EF4E1DBF3}" destId="{6E2DCD9F-1FCA-408E-A325-EF9A6230F9AD}" srcOrd="0" destOrd="0" presId="urn:microsoft.com/office/officeart/2005/8/layout/hProcess6"/>
    <dgm:cxn modelId="{C11947DB-4FBA-4F1C-9F5E-FCDBAF689A56}" type="presOf" srcId="{AEAA3C12-5F5A-41F1-98C3-15FEB6FE9570}" destId="{2779938B-72AB-4BB8-B988-D2C99C6C5AF4}" srcOrd="0" destOrd="0" presId="urn:microsoft.com/office/officeart/2005/8/layout/hProcess6"/>
    <dgm:cxn modelId="{9C3D064C-9D86-4C5F-AF2B-8620F17709B0}" type="presOf" srcId="{A97345F6-4AAC-4F56-9B7F-0448BFAE5798}" destId="{DD067745-CF92-4E7B-B4E8-4AD028531D9F}" srcOrd="0" destOrd="0" presId="urn:microsoft.com/office/officeart/2005/8/layout/hProcess6"/>
    <dgm:cxn modelId="{71BD3AC2-A9EC-427B-A051-5AE58B1325A0}" type="presParOf" srcId="{2779938B-72AB-4BB8-B988-D2C99C6C5AF4}" destId="{8B11B2AF-1888-41FD-9443-9F2C642425F0}" srcOrd="0" destOrd="0" presId="urn:microsoft.com/office/officeart/2005/8/layout/hProcess6"/>
    <dgm:cxn modelId="{F09B721C-3C35-4151-8E23-2A7FF25F8634}" type="presParOf" srcId="{8B11B2AF-1888-41FD-9443-9F2C642425F0}" destId="{DF31FF90-FDBD-4AF1-ABFA-3C8B0772E3BA}" srcOrd="0" destOrd="0" presId="urn:microsoft.com/office/officeart/2005/8/layout/hProcess6"/>
    <dgm:cxn modelId="{14AE018C-4E3D-420B-A3F3-07AFD533F582}" type="presParOf" srcId="{8B11B2AF-1888-41FD-9443-9F2C642425F0}" destId="{B2F51DE3-B8FD-4F71-AB87-DDA21E91E97D}" srcOrd="1" destOrd="0" presId="urn:microsoft.com/office/officeart/2005/8/layout/hProcess6"/>
    <dgm:cxn modelId="{06361B45-DEE0-402F-BCE8-3D3DAD979385}" type="presParOf" srcId="{8B11B2AF-1888-41FD-9443-9F2C642425F0}" destId="{2C1D3819-AAD6-4ECE-BE4E-9175B382862A}" srcOrd="2" destOrd="0" presId="urn:microsoft.com/office/officeart/2005/8/layout/hProcess6"/>
    <dgm:cxn modelId="{22FBDFE8-B755-44BA-9DF3-99D4F676A84F}" type="presParOf" srcId="{8B11B2AF-1888-41FD-9443-9F2C642425F0}" destId="{A1818CBC-C37B-484D-BA0F-187EBC2962C9}" srcOrd="3" destOrd="0" presId="urn:microsoft.com/office/officeart/2005/8/layout/hProcess6"/>
    <dgm:cxn modelId="{AB28A13C-03F1-4679-9302-C6F1D90586ED}" type="presParOf" srcId="{2779938B-72AB-4BB8-B988-D2C99C6C5AF4}" destId="{EF53C47D-A3E9-4436-9C89-E80F6A920BDA}" srcOrd="1" destOrd="0" presId="urn:microsoft.com/office/officeart/2005/8/layout/hProcess6"/>
    <dgm:cxn modelId="{CF2F1842-ADC9-4221-90C0-3A4CD23CE090}" type="presParOf" srcId="{2779938B-72AB-4BB8-B988-D2C99C6C5AF4}" destId="{6B5F8465-7ED7-4B28-89C3-8B499F7E8EFD}" srcOrd="2" destOrd="0" presId="urn:microsoft.com/office/officeart/2005/8/layout/hProcess6"/>
    <dgm:cxn modelId="{8A017F3D-77D8-42AB-8776-D6FCF39FFF81}" type="presParOf" srcId="{6B5F8465-7ED7-4B28-89C3-8B499F7E8EFD}" destId="{9342B89E-00B0-4105-A427-3907501105EE}" srcOrd="0" destOrd="0" presId="urn:microsoft.com/office/officeart/2005/8/layout/hProcess6"/>
    <dgm:cxn modelId="{961DB657-F620-4B6C-9655-2741A3822BFA}" type="presParOf" srcId="{6B5F8465-7ED7-4B28-89C3-8B499F7E8EFD}" destId="{6E2DCD9F-1FCA-408E-A325-EF9A6230F9AD}" srcOrd="1" destOrd="0" presId="urn:microsoft.com/office/officeart/2005/8/layout/hProcess6"/>
    <dgm:cxn modelId="{9A1E574E-ACAE-474C-A743-EAB8D6FB940B}" type="presParOf" srcId="{6B5F8465-7ED7-4B28-89C3-8B499F7E8EFD}" destId="{718ECE71-0690-40AC-A441-068EB93B8E3E}" srcOrd="2" destOrd="0" presId="urn:microsoft.com/office/officeart/2005/8/layout/hProcess6"/>
    <dgm:cxn modelId="{41BB307B-D36B-4617-8CA6-F9E8B6C81D8A}" type="presParOf" srcId="{6B5F8465-7ED7-4B28-89C3-8B499F7E8EFD}" destId="{DD067745-CF92-4E7B-B4E8-4AD028531D9F}" srcOrd="3" destOrd="0" presId="urn:microsoft.com/office/officeart/2005/8/layout/hProcess6"/>
    <dgm:cxn modelId="{B21DB071-3BA1-4E88-A2F4-E279AEBFEC20}" type="presParOf" srcId="{2779938B-72AB-4BB8-B988-D2C99C6C5AF4}" destId="{7683181B-8243-4064-95C4-0D5A8C9D53CE}" srcOrd="3" destOrd="0" presId="urn:microsoft.com/office/officeart/2005/8/layout/hProcess6"/>
    <dgm:cxn modelId="{563A9F2E-7928-4D7F-BEBD-C9BA80757C3B}" type="presParOf" srcId="{2779938B-72AB-4BB8-B988-D2C99C6C5AF4}" destId="{2C08D173-3A3A-47EB-AE3A-7915A661D5D7}" srcOrd="4" destOrd="0" presId="urn:microsoft.com/office/officeart/2005/8/layout/hProcess6"/>
    <dgm:cxn modelId="{2000BD70-8E4A-45CD-93BB-CCD10A62C8F9}" type="presParOf" srcId="{2C08D173-3A3A-47EB-AE3A-7915A661D5D7}" destId="{07E3174B-C208-460B-9940-C4585D3E981C}" srcOrd="0" destOrd="0" presId="urn:microsoft.com/office/officeart/2005/8/layout/hProcess6"/>
    <dgm:cxn modelId="{CE5BE1A0-D35C-4BF4-9AF7-F9B91D94DE3F}" type="presParOf" srcId="{2C08D173-3A3A-47EB-AE3A-7915A661D5D7}" destId="{EBA57C75-EEF1-47E8-B3F8-42C1DD6713C9}" srcOrd="1" destOrd="0" presId="urn:microsoft.com/office/officeart/2005/8/layout/hProcess6"/>
    <dgm:cxn modelId="{0FC8EE0A-1B62-4FE5-95B0-7FAE29758D8B}" type="presParOf" srcId="{2C08D173-3A3A-47EB-AE3A-7915A661D5D7}" destId="{3EFB3F8D-F6CD-4191-A92C-C69703A71534}" srcOrd="2" destOrd="0" presId="urn:microsoft.com/office/officeart/2005/8/layout/hProcess6"/>
    <dgm:cxn modelId="{7719C3DF-0CEE-48AE-A6C2-FC788A897E6D}" type="presParOf" srcId="{2C08D173-3A3A-47EB-AE3A-7915A661D5D7}" destId="{79102D25-50E7-4CF7-B07A-194A861AB343}" srcOrd="3" destOrd="0" presId="urn:microsoft.com/office/officeart/2005/8/layout/hProcess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AA3C12-5F5A-41F1-98C3-15FEB6FE9570}"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GB"/>
        </a:p>
      </dgm:t>
    </dgm:pt>
    <dgm:pt modelId="{FB34A9CB-0E92-4A54-BFA1-70339165A3A5}">
      <dgm:prSet phldrT="[Text]"/>
      <dgm:spPr/>
      <dgm:t>
        <a:bodyPr/>
        <a:lstStyle/>
        <a:p>
          <a:r>
            <a:rPr lang="en-GB" dirty="0" smtClean="0"/>
            <a:t>Budget</a:t>
          </a:r>
          <a:endParaRPr lang="en-GB" dirty="0"/>
        </a:p>
      </dgm:t>
    </dgm:pt>
    <dgm:pt modelId="{7D51F8D2-208E-4E78-A296-B376BBD37634}" type="parTrans" cxnId="{869262F3-2223-41FA-8B81-A7BAC9A00DD9}">
      <dgm:prSet/>
      <dgm:spPr/>
      <dgm:t>
        <a:bodyPr/>
        <a:lstStyle/>
        <a:p>
          <a:endParaRPr lang="en-GB"/>
        </a:p>
      </dgm:t>
    </dgm:pt>
    <dgm:pt modelId="{FB30ACC2-FD65-4DBA-9697-83BC2ED75F5D}" type="sibTrans" cxnId="{869262F3-2223-41FA-8B81-A7BAC9A00DD9}">
      <dgm:prSet/>
      <dgm:spPr/>
      <dgm:t>
        <a:bodyPr/>
        <a:lstStyle/>
        <a:p>
          <a:endParaRPr lang="en-GB"/>
        </a:p>
      </dgm:t>
    </dgm:pt>
    <dgm:pt modelId="{5EF64A9C-4150-418B-B491-52B71E1734F1}">
      <dgm:prSet phldrT="[Text]"/>
      <dgm:spPr/>
      <dgm:t>
        <a:bodyPr/>
        <a:lstStyle/>
        <a:p>
          <a:r>
            <a:rPr lang="en-GB" dirty="0" smtClean="0">
              <a:solidFill>
                <a:schemeClr val="tx2"/>
              </a:solidFill>
            </a:rPr>
            <a:t>Health system</a:t>
          </a:r>
          <a:endParaRPr lang="en-GB" dirty="0">
            <a:solidFill>
              <a:schemeClr val="tx2"/>
            </a:solidFill>
          </a:endParaRPr>
        </a:p>
      </dgm:t>
    </dgm:pt>
    <dgm:pt modelId="{1936D2A6-FE57-473E-A992-765E5380BA07}" type="parTrans" cxnId="{C563BDBD-0C98-473C-81F0-4C0021A26C66}">
      <dgm:prSet/>
      <dgm:spPr/>
      <dgm:t>
        <a:bodyPr/>
        <a:lstStyle/>
        <a:p>
          <a:endParaRPr lang="en-GB"/>
        </a:p>
      </dgm:t>
    </dgm:pt>
    <dgm:pt modelId="{C6A466E8-72AE-48EE-9B35-BEDB57F6A3CE}" type="sibTrans" cxnId="{C563BDBD-0C98-473C-81F0-4C0021A26C66}">
      <dgm:prSet/>
      <dgm:spPr/>
      <dgm:t>
        <a:bodyPr/>
        <a:lstStyle/>
        <a:p>
          <a:endParaRPr lang="en-GB"/>
        </a:p>
      </dgm:t>
    </dgm:pt>
    <dgm:pt modelId="{A97345F6-4AAC-4F56-9B7F-0448BFAE5798}">
      <dgm:prSet phldrT="[Text]"/>
      <dgm:spPr/>
      <dgm:t>
        <a:bodyPr/>
        <a:lstStyle/>
        <a:p>
          <a:r>
            <a:rPr lang="en-GB" dirty="0" smtClean="0"/>
            <a:t>Impact</a:t>
          </a:r>
          <a:endParaRPr lang="en-GB" dirty="0"/>
        </a:p>
      </dgm:t>
    </dgm:pt>
    <dgm:pt modelId="{7AB7DF70-BE15-49B2-8669-0875F875AD36}" type="parTrans" cxnId="{131F6F59-E194-4B24-9BD9-F576A4E4ACFB}">
      <dgm:prSet/>
      <dgm:spPr/>
      <dgm:t>
        <a:bodyPr/>
        <a:lstStyle/>
        <a:p>
          <a:endParaRPr lang="en-GB"/>
        </a:p>
      </dgm:t>
    </dgm:pt>
    <dgm:pt modelId="{23C8F9B1-51D5-40FD-9CFE-CFD6586714BE}" type="sibTrans" cxnId="{131F6F59-E194-4B24-9BD9-F576A4E4ACFB}">
      <dgm:prSet/>
      <dgm:spPr/>
      <dgm:t>
        <a:bodyPr/>
        <a:lstStyle/>
        <a:p>
          <a:endParaRPr lang="en-GB"/>
        </a:p>
      </dgm:t>
    </dgm:pt>
    <dgm:pt modelId="{90F81AD4-222D-489E-88CE-A42EF4E1DBF3}">
      <dgm:prSet phldrT="[Text]"/>
      <dgm:spPr/>
      <dgm:t>
        <a:bodyPr/>
        <a:lstStyle/>
        <a:p>
          <a:r>
            <a:rPr lang="en-GB" dirty="0" smtClean="0">
              <a:solidFill>
                <a:schemeClr val="tx2"/>
              </a:solidFill>
            </a:rPr>
            <a:t>Health functioning</a:t>
          </a:r>
          <a:endParaRPr lang="en-GB" dirty="0">
            <a:solidFill>
              <a:schemeClr val="tx2"/>
            </a:solidFill>
          </a:endParaRPr>
        </a:p>
      </dgm:t>
    </dgm:pt>
    <dgm:pt modelId="{EAC8A65F-CF9F-4C51-990A-C42B4DBC9361}" type="parTrans" cxnId="{055ABE4C-9A0A-4470-BA9C-74101E799FCF}">
      <dgm:prSet/>
      <dgm:spPr/>
      <dgm:t>
        <a:bodyPr/>
        <a:lstStyle/>
        <a:p>
          <a:endParaRPr lang="en-GB"/>
        </a:p>
      </dgm:t>
    </dgm:pt>
    <dgm:pt modelId="{597A218D-F7FC-4829-9C2F-1F459EB3A83A}" type="sibTrans" cxnId="{055ABE4C-9A0A-4470-BA9C-74101E799FCF}">
      <dgm:prSet/>
      <dgm:spPr/>
      <dgm:t>
        <a:bodyPr/>
        <a:lstStyle/>
        <a:p>
          <a:endParaRPr lang="en-GB"/>
        </a:p>
      </dgm:t>
    </dgm:pt>
    <dgm:pt modelId="{BB88F53A-0A33-450A-BF99-818B43C53BDA}">
      <dgm:prSet phldrT="[Text]"/>
      <dgm:spPr/>
      <dgm:t>
        <a:bodyPr/>
        <a:lstStyle/>
        <a:p>
          <a:r>
            <a:rPr lang="en-GB" dirty="0" smtClean="0"/>
            <a:t>Compensation</a:t>
          </a:r>
          <a:endParaRPr lang="en-GB" dirty="0"/>
        </a:p>
      </dgm:t>
    </dgm:pt>
    <dgm:pt modelId="{5E4B49E4-5D24-4A30-86A7-C4A459DB577B}" type="parTrans" cxnId="{C66BBCCC-D7A5-45B9-82B8-0DC183375438}">
      <dgm:prSet/>
      <dgm:spPr/>
      <dgm:t>
        <a:bodyPr/>
        <a:lstStyle/>
        <a:p>
          <a:endParaRPr lang="en-GB"/>
        </a:p>
      </dgm:t>
    </dgm:pt>
    <dgm:pt modelId="{DE14356E-7345-41FF-BCF8-F556CD90D42E}" type="sibTrans" cxnId="{C66BBCCC-D7A5-45B9-82B8-0DC183375438}">
      <dgm:prSet/>
      <dgm:spPr/>
      <dgm:t>
        <a:bodyPr/>
        <a:lstStyle/>
        <a:p>
          <a:endParaRPr lang="en-GB"/>
        </a:p>
      </dgm:t>
    </dgm:pt>
    <dgm:pt modelId="{B310BD75-0738-41A4-97C2-C81FE2C29B21}">
      <dgm:prSet phldrT="[Text]"/>
      <dgm:spPr/>
      <dgm:t>
        <a:bodyPr/>
        <a:lstStyle/>
        <a:p>
          <a:r>
            <a:rPr lang="en-GB" dirty="0" smtClean="0">
              <a:solidFill>
                <a:schemeClr val="tx2"/>
              </a:solidFill>
            </a:rPr>
            <a:t>No scope for wellbeing to be increased in other ways</a:t>
          </a:r>
          <a:endParaRPr lang="en-GB" dirty="0">
            <a:solidFill>
              <a:schemeClr val="tx2"/>
            </a:solidFill>
          </a:endParaRPr>
        </a:p>
      </dgm:t>
    </dgm:pt>
    <dgm:pt modelId="{F79C32A5-873E-48FB-8934-CC23A5CECBBC}" type="parTrans" cxnId="{72B8F8F3-1272-4B41-915C-80D43270EB9B}">
      <dgm:prSet/>
      <dgm:spPr/>
      <dgm:t>
        <a:bodyPr/>
        <a:lstStyle/>
        <a:p>
          <a:endParaRPr lang="en-GB"/>
        </a:p>
      </dgm:t>
    </dgm:pt>
    <dgm:pt modelId="{CCCF5C78-4F4F-4972-B287-D07916F8C4DE}" type="sibTrans" cxnId="{72B8F8F3-1272-4B41-915C-80D43270EB9B}">
      <dgm:prSet/>
      <dgm:spPr/>
      <dgm:t>
        <a:bodyPr/>
        <a:lstStyle/>
        <a:p>
          <a:endParaRPr lang="en-GB"/>
        </a:p>
      </dgm:t>
    </dgm:pt>
    <dgm:pt modelId="{2779938B-72AB-4BB8-B988-D2C99C6C5AF4}" type="pres">
      <dgm:prSet presAssocID="{AEAA3C12-5F5A-41F1-98C3-15FEB6FE9570}" presName="theList" presStyleCnt="0">
        <dgm:presLayoutVars>
          <dgm:dir/>
          <dgm:animLvl val="lvl"/>
          <dgm:resizeHandles val="exact"/>
        </dgm:presLayoutVars>
      </dgm:prSet>
      <dgm:spPr/>
      <dgm:t>
        <a:bodyPr/>
        <a:lstStyle/>
        <a:p>
          <a:endParaRPr lang="en-GB"/>
        </a:p>
      </dgm:t>
    </dgm:pt>
    <dgm:pt modelId="{8B11B2AF-1888-41FD-9443-9F2C642425F0}" type="pres">
      <dgm:prSet presAssocID="{FB34A9CB-0E92-4A54-BFA1-70339165A3A5}" presName="compNode" presStyleCnt="0"/>
      <dgm:spPr/>
    </dgm:pt>
    <dgm:pt modelId="{DF31FF90-FDBD-4AF1-ABFA-3C8B0772E3BA}" type="pres">
      <dgm:prSet presAssocID="{FB34A9CB-0E92-4A54-BFA1-70339165A3A5}" presName="noGeometry" presStyleCnt="0"/>
      <dgm:spPr/>
    </dgm:pt>
    <dgm:pt modelId="{B2F51DE3-B8FD-4F71-AB87-DDA21E91E97D}" type="pres">
      <dgm:prSet presAssocID="{FB34A9CB-0E92-4A54-BFA1-70339165A3A5}" presName="childTextVisible" presStyleLbl="bgAccFollowNode1" presStyleIdx="0" presStyleCnt="3">
        <dgm:presLayoutVars>
          <dgm:bulletEnabled val="1"/>
        </dgm:presLayoutVars>
      </dgm:prSet>
      <dgm:spPr/>
      <dgm:t>
        <a:bodyPr/>
        <a:lstStyle/>
        <a:p>
          <a:endParaRPr lang="en-GB"/>
        </a:p>
      </dgm:t>
    </dgm:pt>
    <dgm:pt modelId="{2C1D3819-AAD6-4ECE-BE4E-9175B382862A}" type="pres">
      <dgm:prSet presAssocID="{FB34A9CB-0E92-4A54-BFA1-70339165A3A5}" presName="childTextHidden" presStyleLbl="bgAccFollowNode1" presStyleIdx="0" presStyleCnt="3"/>
      <dgm:spPr/>
      <dgm:t>
        <a:bodyPr/>
        <a:lstStyle/>
        <a:p>
          <a:endParaRPr lang="en-GB"/>
        </a:p>
      </dgm:t>
    </dgm:pt>
    <dgm:pt modelId="{A1818CBC-C37B-484D-BA0F-187EBC2962C9}" type="pres">
      <dgm:prSet presAssocID="{FB34A9CB-0E92-4A54-BFA1-70339165A3A5}" presName="parentText" presStyleLbl="node1" presStyleIdx="0" presStyleCnt="3">
        <dgm:presLayoutVars>
          <dgm:chMax val="1"/>
          <dgm:bulletEnabled val="1"/>
        </dgm:presLayoutVars>
      </dgm:prSet>
      <dgm:spPr/>
      <dgm:t>
        <a:bodyPr/>
        <a:lstStyle/>
        <a:p>
          <a:endParaRPr lang="en-GB"/>
        </a:p>
      </dgm:t>
    </dgm:pt>
    <dgm:pt modelId="{EF53C47D-A3E9-4436-9C89-E80F6A920BDA}" type="pres">
      <dgm:prSet presAssocID="{FB34A9CB-0E92-4A54-BFA1-70339165A3A5}" presName="aSpace" presStyleCnt="0"/>
      <dgm:spPr/>
    </dgm:pt>
    <dgm:pt modelId="{6B5F8465-7ED7-4B28-89C3-8B499F7E8EFD}" type="pres">
      <dgm:prSet presAssocID="{A97345F6-4AAC-4F56-9B7F-0448BFAE5798}" presName="compNode" presStyleCnt="0"/>
      <dgm:spPr/>
    </dgm:pt>
    <dgm:pt modelId="{9342B89E-00B0-4105-A427-3907501105EE}" type="pres">
      <dgm:prSet presAssocID="{A97345F6-4AAC-4F56-9B7F-0448BFAE5798}" presName="noGeometry" presStyleCnt="0"/>
      <dgm:spPr/>
    </dgm:pt>
    <dgm:pt modelId="{6E2DCD9F-1FCA-408E-A325-EF9A6230F9AD}" type="pres">
      <dgm:prSet presAssocID="{A97345F6-4AAC-4F56-9B7F-0448BFAE5798}" presName="childTextVisible" presStyleLbl="bgAccFollowNode1" presStyleIdx="1" presStyleCnt="3">
        <dgm:presLayoutVars>
          <dgm:bulletEnabled val="1"/>
        </dgm:presLayoutVars>
      </dgm:prSet>
      <dgm:spPr/>
      <dgm:t>
        <a:bodyPr/>
        <a:lstStyle/>
        <a:p>
          <a:endParaRPr lang="en-GB"/>
        </a:p>
      </dgm:t>
    </dgm:pt>
    <dgm:pt modelId="{718ECE71-0690-40AC-A441-068EB93B8E3E}" type="pres">
      <dgm:prSet presAssocID="{A97345F6-4AAC-4F56-9B7F-0448BFAE5798}" presName="childTextHidden" presStyleLbl="bgAccFollowNode1" presStyleIdx="1" presStyleCnt="3"/>
      <dgm:spPr/>
      <dgm:t>
        <a:bodyPr/>
        <a:lstStyle/>
        <a:p>
          <a:endParaRPr lang="en-GB"/>
        </a:p>
      </dgm:t>
    </dgm:pt>
    <dgm:pt modelId="{DD067745-CF92-4E7B-B4E8-4AD028531D9F}" type="pres">
      <dgm:prSet presAssocID="{A97345F6-4AAC-4F56-9B7F-0448BFAE5798}" presName="parentText" presStyleLbl="node1" presStyleIdx="1" presStyleCnt="3">
        <dgm:presLayoutVars>
          <dgm:chMax val="1"/>
          <dgm:bulletEnabled val="1"/>
        </dgm:presLayoutVars>
      </dgm:prSet>
      <dgm:spPr/>
      <dgm:t>
        <a:bodyPr/>
        <a:lstStyle/>
        <a:p>
          <a:endParaRPr lang="en-GB"/>
        </a:p>
      </dgm:t>
    </dgm:pt>
    <dgm:pt modelId="{7683181B-8243-4064-95C4-0D5A8C9D53CE}" type="pres">
      <dgm:prSet presAssocID="{A97345F6-4AAC-4F56-9B7F-0448BFAE5798}" presName="aSpace" presStyleCnt="0"/>
      <dgm:spPr/>
    </dgm:pt>
    <dgm:pt modelId="{2C08D173-3A3A-47EB-AE3A-7915A661D5D7}" type="pres">
      <dgm:prSet presAssocID="{BB88F53A-0A33-450A-BF99-818B43C53BDA}" presName="compNode" presStyleCnt="0"/>
      <dgm:spPr/>
    </dgm:pt>
    <dgm:pt modelId="{07E3174B-C208-460B-9940-C4585D3E981C}" type="pres">
      <dgm:prSet presAssocID="{BB88F53A-0A33-450A-BF99-818B43C53BDA}" presName="noGeometry" presStyleCnt="0"/>
      <dgm:spPr/>
    </dgm:pt>
    <dgm:pt modelId="{EBA57C75-EEF1-47E8-B3F8-42C1DD6713C9}" type="pres">
      <dgm:prSet presAssocID="{BB88F53A-0A33-450A-BF99-818B43C53BDA}" presName="childTextVisible" presStyleLbl="bgAccFollowNode1" presStyleIdx="2" presStyleCnt="3">
        <dgm:presLayoutVars>
          <dgm:bulletEnabled val="1"/>
        </dgm:presLayoutVars>
      </dgm:prSet>
      <dgm:spPr/>
      <dgm:t>
        <a:bodyPr/>
        <a:lstStyle/>
        <a:p>
          <a:endParaRPr lang="en-GB"/>
        </a:p>
      </dgm:t>
    </dgm:pt>
    <dgm:pt modelId="{3EFB3F8D-F6CD-4191-A92C-C69703A71534}" type="pres">
      <dgm:prSet presAssocID="{BB88F53A-0A33-450A-BF99-818B43C53BDA}" presName="childTextHidden" presStyleLbl="bgAccFollowNode1" presStyleIdx="2" presStyleCnt="3"/>
      <dgm:spPr/>
      <dgm:t>
        <a:bodyPr/>
        <a:lstStyle/>
        <a:p>
          <a:endParaRPr lang="en-GB"/>
        </a:p>
      </dgm:t>
    </dgm:pt>
    <dgm:pt modelId="{79102D25-50E7-4CF7-B07A-194A861AB343}" type="pres">
      <dgm:prSet presAssocID="{BB88F53A-0A33-450A-BF99-818B43C53BDA}" presName="parentText" presStyleLbl="node1" presStyleIdx="2" presStyleCnt="3">
        <dgm:presLayoutVars>
          <dgm:chMax val="1"/>
          <dgm:bulletEnabled val="1"/>
        </dgm:presLayoutVars>
      </dgm:prSet>
      <dgm:spPr/>
      <dgm:t>
        <a:bodyPr/>
        <a:lstStyle/>
        <a:p>
          <a:endParaRPr lang="en-GB"/>
        </a:p>
      </dgm:t>
    </dgm:pt>
  </dgm:ptLst>
  <dgm:cxnLst>
    <dgm:cxn modelId="{C563BDBD-0C98-473C-81F0-4C0021A26C66}" srcId="{FB34A9CB-0E92-4A54-BFA1-70339165A3A5}" destId="{5EF64A9C-4150-418B-B491-52B71E1734F1}" srcOrd="0" destOrd="0" parTransId="{1936D2A6-FE57-473E-A992-765E5380BA07}" sibTransId="{C6A466E8-72AE-48EE-9B35-BEDB57F6A3CE}"/>
    <dgm:cxn modelId="{C66BBCCC-D7A5-45B9-82B8-0DC183375438}" srcId="{AEAA3C12-5F5A-41F1-98C3-15FEB6FE9570}" destId="{BB88F53A-0A33-450A-BF99-818B43C53BDA}" srcOrd="2" destOrd="0" parTransId="{5E4B49E4-5D24-4A30-86A7-C4A459DB577B}" sibTransId="{DE14356E-7345-41FF-BCF8-F556CD90D42E}"/>
    <dgm:cxn modelId="{869262F3-2223-41FA-8B81-A7BAC9A00DD9}" srcId="{AEAA3C12-5F5A-41F1-98C3-15FEB6FE9570}" destId="{FB34A9CB-0E92-4A54-BFA1-70339165A3A5}" srcOrd="0" destOrd="0" parTransId="{7D51F8D2-208E-4E78-A296-B376BBD37634}" sibTransId="{FB30ACC2-FD65-4DBA-9697-83BC2ED75F5D}"/>
    <dgm:cxn modelId="{79984AAF-54A7-4E77-8758-D6E00071130D}" type="presOf" srcId="{5EF64A9C-4150-418B-B491-52B71E1734F1}" destId="{2C1D3819-AAD6-4ECE-BE4E-9175B382862A}" srcOrd="1" destOrd="0" presId="urn:microsoft.com/office/officeart/2005/8/layout/hProcess6"/>
    <dgm:cxn modelId="{131F6F59-E194-4B24-9BD9-F576A4E4ACFB}" srcId="{AEAA3C12-5F5A-41F1-98C3-15FEB6FE9570}" destId="{A97345F6-4AAC-4F56-9B7F-0448BFAE5798}" srcOrd="1" destOrd="0" parTransId="{7AB7DF70-BE15-49B2-8669-0875F875AD36}" sibTransId="{23C8F9B1-51D5-40FD-9CFE-CFD6586714BE}"/>
    <dgm:cxn modelId="{965E3140-D5D0-4C67-84FF-80D19040808D}" type="presOf" srcId="{B310BD75-0738-41A4-97C2-C81FE2C29B21}" destId="{3EFB3F8D-F6CD-4191-A92C-C69703A71534}" srcOrd="1" destOrd="0" presId="urn:microsoft.com/office/officeart/2005/8/layout/hProcess6"/>
    <dgm:cxn modelId="{41FDF439-4A5F-4043-B440-6BD59CFFD7A9}" type="presOf" srcId="{BB88F53A-0A33-450A-BF99-818B43C53BDA}" destId="{79102D25-50E7-4CF7-B07A-194A861AB343}" srcOrd="0" destOrd="0" presId="urn:microsoft.com/office/officeart/2005/8/layout/hProcess6"/>
    <dgm:cxn modelId="{108D7027-6178-45E1-AB1A-463890B947A0}" type="presOf" srcId="{FB34A9CB-0E92-4A54-BFA1-70339165A3A5}" destId="{A1818CBC-C37B-484D-BA0F-187EBC2962C9}" srcOrd="0" destOrd="0" presId="urn:microsoft.com/office/officeart/2005/8/layout/hProcess6"/>
    <dgm:cxn modelId="{6F1CFD05-A9D3-47C5-B950-423E82626806}" type="presOf" srcId="{90F81AD4-222D-489E-88CE-A42EF4E1DBF3}" destId="{718ECE71-0690-40AC-A441-068EB93B8E3E}" srcOrd="1" destOrd="0" presId="urn:microsoft.com/office/officeart/2005/8/layout/hProcess6"/>
    <dgm:cxn modelId="{5A1F2AE7-1BC1-40F9-9E44-E6A7FD8EADA3}" type="presOf" srcId="{5EF64A9C-4150-418B-B491-52B71E1734F1}" destId="{B2F51DE3-B8FD-4F71-AB87-DDA21E91E97D}" srcOrd="0" destOrd="0" presId="urn:microsoft.com/office/officeart/2005/8/layout/hProcess6"/>
    <dgm:cxn modelId="{585CF6A0-4709-4F22-BF55-6DF0F88405D2}" type="presOf" srcId="{90F81AD4-222D-489E-88CE-A42EF4E1DBF3}" destId="{6E2DCD9F-1FCA-408E-A325-EF9A6230F9AD}" srcOrd="0" destOrd="0" presId="urn:microsoft.com/office/officeart/2005/8/layout/hProcess6"/>
    <dgm:cxn modelId="{055ABE4C-9A0A-4470-BA9C-74101E799FCF}" srcId="{A97345F6-4AAC-4F56-9B7F-0448BFAE5798}" destId="{90F81AD4-222D-489E-88CE-A42EF4E1DBF3}" srcOrd="0" destOrd="0" parTransId="{EAC8A65F-CF9F-4C51-990A-C42B4DBC9361}" sibTransId="{597A218D-F7FC-4829-9C2F-1F459EB3A83A}"/>
    <dgm:cxn modelId="{72B8F8F3-1272-4B41-915C-80D43270EB9B}" srcId="{BB88F53A-0A33-450A-BF99-818B43C53BDA}" destId="{B310BD75-0738-41A4-97C2-C81FE2C29B21}" srcOrd="0" destOrd="0" parTransId="{F79C32A5-873E-48FB-8934-CC23A5CECBBC}" sibTransId="{CCCF5C78-4F4F-4972-B287-D07916F8C4DE}"/>
    <dgm:cxn modelId="{3819278A-8DC3-45C1-AB6F-CD2D95E594B0}" type="presOf" srcId="{A97345F6-4AAC-4F56-9B7F-0448BFAE5798}" destId="{DD067745-CF92-4E7B-B4E8-4AD028531D9F}" srcOrd="0" destOrd="0" presId="urn:microsoft.com/office/officeart/2005/8/layout/hProcess6"/>
    <dgm:cxn modelId="{7AF437BF-54F5-45CB-B1F9-2B7E91B7FD0A}" type="presOf" srcId="{B310BD75-0738-41A4-97C2-C81FE2C29B21}" destId="{EBA57C75-EEF1-47E8-B3F8-42C1DD6713C9}" srcOrd="0" destOrd="0" presId="urn:microsoft.com/office/officeart/2005/8/layout/hProcess6"/>
    <dgm:cxn modelId="{88FDBE8E-0756-4FBE-B849-A711DE6C692F}" type="presOf" srcId="{AEAA3C12-5F5A-41F1-98C3-15FEB6FE9570}" destId="{2779938B-72AB-4BB8-B988-D2C99C6C5AF4}" srcOrd="0" destOrd="0" presId="urn:microsoft.com/office/officeart/2005/8/layout/hProcess6"/>
    <dgm:cxn modelId="{1B9C9553-F49B-4CAE-B76F-C17333092F84}" type="presParOf" srcId="{2779938B-72AB-4BB8-B988-D2C99C6C5AF4}" destId="{8B11B2AF-1888-41FD-9443-9F2C642425F0}" srcOrd="0" destOrd="0" presId="urn:microsoft.com/office/officeart/2005/8/layout/hProcess6"/>
    <dgm:cxn modelId="{A7222492-159C-4973-B3D6-26B78BF78388}" type="presParOf" srcId="{8B11B2AF-1888-41FD-9443-9F2C642425F0}" destId="{DF31FF90-FDBD-4AF1-ABFA-3C8B0772E3BA}" srcOrd="0" destOrd="0" presId="urn:microsoft.com/office/officeart/2005/8/layout/hProcess6"/>
    <dgm:cxn modelId="{FA5DFA46-34DF-46D7-AE2C-EFAEBA9D1B66}" type="presParOf" srcId="{8B11B2AF-1888-41FD-9443-9F2C642425F0}" destId="{B2F51DE3-B8FD-4F71-AB87-DDA21E91E97D}" srcOrd="1" destOrd="0" presId="urn:microsoft.com/office/officeart/2005/8/layout/hProcess6"/>
    <dgm:cxn modelId="{B4D3E500-454E-4B28-BD10-E05D6A1E1419}" type="presParOf" srcId="{8B11B2AF-1888-41FD-9443-9F2C642425F0}" destId="{2C1D3819-AAD6-4ECE-BE4E-9175B382862A}" srcOrd="2" destOrd="0" presId="urn:microsoft.com/office/officeart/2005/8/layout/hProcess6"/>
    <dgm:cxn modelId="{6CA25B65-34BB-4E34-8F74-C39F00084DFF}" type="presParOf" srcId="{8B11B2AF-1888-41FD-9443-9F2C642425F0}" destId="{A1818CBC-C37B-484D-BA0F-187EBC2962C9}" srcOrd="3" destOrd="0" presId="urn:microsoft.com/office/officeart/2005/8/layout/hProcess6"/>
    <dgm:cxn modelId="{DB733843-CFA9-4D1C-9804-871745DC536C}" type="presParOf" srcId="{2779938B-72AB-4BB8-B988-D2C99C6C5AF4}" destId="{EF53C47D-A3E9-4436-9C89-E80F6A920BDA}" srcOrd="1" destOrd="0" presId="urn:microsoft.com/office/officeart/2005/8/layout/hProcess6"/>
    <dgm:cxn modelId="{FBA140C2-3484-40C5-A7D7-564BE4D8628B}" type="presParOf" srcId="{2779938B-72AB-4BB8-B988-D2C99C6C5AF4}" destId="{6B5F8465-7ED7-4B28-89C3-8B499F7E8EFD}" srcOrd="2" destOrd="0" presId="urn:microsoft.com/office/officeart/2005/8/layout/hProcess6"/>
    <dgm:cxn modelId="{7AA48607-BB28-42DD-9622-64F3C8C29672}" type="presParOf" srcId="{6B5F8465-7ED7-4B28-89C3-8B499F7E8EFD}" destId="{9342B89E-00B0-4105-A427-3907501105EE}" srcOrd="0" destOrd="0" presId="urn:microsoft.com/office/officeart/2005/8/layout/hProcess6"/>
    <dgm:cxn modelId="{B6E71C38-E503-4D19-960D-1B1340C1C664}" type="presParOf" srcId="{6B5F8465-7ED7-4B28-89C3-8B499F7E8EFD}" destId="{6E2DCD9F-1FCA-408E-A325-EF9A6230F9AD}" srcOrd="1" destOrd="0" presId="urn:microsoft.com/office/officeart/2005/8/layout/hProcess6"/>
    <dgm:cxn modelId="{F2AC0129-C140-4FC4-AA66-EC8A30726D9E}" type="presParOf" srcId="{6B5F8465-7ED7-4B28-89C3-8B499F7E8EFD}" destId="{718ECE71-0690-40AC-A441-068EB93B8E3E}" srcOrd="2" destOrd="0" presId="urn:microsoft.com/office/officeart/2005/8/layout/hProcess6"/>
    <dgm:cxn modelId="{C18CDA10-95C0-4EC8-865B-52D05DCCDF80}" type="presParOf" srcId="{6B5F8465-7ED7-4B28-89C3-8B499F7E8EFD}" destId="{DD067745-CF92-4E7B-B4E8-4AD028531D9F}" srcOrd="3" destOrd="0" presId="urn:microsoft.com/office/officeart/2005/8/layout/hProcess6"/>
    <dgm:cxn modelId="{4B93FC54-9D92-4513-B46A-9D39A4F120F3}" type="presParOf" srcId="{2779938B-72AB-4BB8-B988-D2C99C6C5AF4}" destId="{7683181B-8243-4064-95C4-0D5A8C9D53CE}" srcOrd="3" destOrd="0" presId="urn:microsoft.com/office/officeart/2005/8/layout/hProcess6"/>
    <dgm:cxn modelId="{4343BDD3-B97D-4E34-A936-182F1D69411B}" type="presParOf" srcId="{2779938B-72AB-4BB8-B988-D2C99C6C5AF4}" destId="{2C08D173-3A3A-47EB-AE3A-7915A661D5D7}" srcOrd="4" destOrd="0" presId="urn:microsoft.com/office/officeart/2005/8/layout/hProcess6"/>
    <dgm:cxn modelId="{165D9C1A-67E4-4C8B-A055-BCA62177175F}" type="presParOf" srcId="{2C08D173-3A3A-47EB-AE3A-7915A661D5D7}" destId="{07E3174B-C208-460B-9940-C4585D3E981C}" srcOrd="0" destOrd="0" presId="urn:microsoft.com/office/officeart/2005/8/layout/hProcess6"/>
    <dgm:cxn modelId="{6406DCDC-2CF3-4C4C-B534-D8E66BF6C876}" type="presParOf" srcId="{2C08D173-3A3A-47EB-AE3A-7915A661D5D7}" destId="{EBA57C75-EEF1-47E8-B3F8-42C1DD6713C9}" srcOrd="1" destOrd="0" presId="urn:microsoft.com/office/officeart/2005/8/layout/hProcess6"/>
    <dgm:cxn modelId="{BEEDBEF1-94FC-4B1D-9F03-34105F79495E}" type="presParOf" srcId="{2C08D173-3A3A-47EB-AE3A-7915A661D5D7}" destId="{3EFB3F8D-F6CD-4191-A92C-C69703A71534}" srcOrd="2" destOrd="0" presId="urn:microsoft.com/office/officeart/2005/8/layout/hProcess6"/>
    <dgm:cxn modelId="{A60AE69F-04EF-4AFB-9874-41A383A1EFFA}" type="presParOf" srcId="{2C08D173-3A3A-47EB-AE3A-7915A661D5D7}" destId="{79102D25-50E7-4CF7-B07A-194A861AB343}" srcOrd="3" destOrd="0" presId="urn:microsoft.com/office/officeart/2005/8/layout/hProcess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AA3C12-5F5A-41F1-98C3-15FEB6FE9570}"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GB"/>
        </a:p>
      </dgm:t>
    </dgm:pt>
    <dgm:pt modelId="{FB34A9CB-0E92-4A54-BFA1-70339165A3A5}">
      <dgm:prSet phldrT="[Text]"/>
      <dgm:spPr/>
      <dgm:t>
        <a:bodyPr/>
        <a:lstStyle/>
        <a:p>
          <a:r>
            <a:rPr lang="en-GB" dirty="0" smtClean="0"/>
            <a:t>Budget</a:t>
          </a:r>
          <a:endParaRPr lang="en-GB" dirty="0"/>
        </a:p>
      </dgm:t>
    </dgm:pt>
    <dgm:pt modelId="{7D51F8D2-208E-4E78-A296-B376BBD37634}" type="parTrans" cxnId="{869262F3-2223-41FA-8B81-A7BAC9A00DD9}">
      <dgm:prSet/>
      <dgm:spPr/>
      <dgm:t>
        <a:bodyPr/>
        <a:lstStyle/>
        <a:p>
          <a:endParaRPr lang="en-GB"/>
        </a:p>
      </dgm:t>
    </dgm:pt>
    <dgm:pt modelId="{FB30ACC2-FD65-4DBA-9697-83BC2ED75F5D}" type="sibTrans" cxnId="{869262F3-2223-41FA-8B81-A7BAC9A00DD9}">
      <dgm:prSet/>
      <dgm:spPr/>
      <dgm:t>
        <a:bodyPr/>
        <a:lstStyle/>
        <a:p>
          <a:endParaRPr lang="en-GB"/>
        </a:p>
      </dgm:t>
    </dgm:pt>
    <dgm:pt modelId="{5EF64A9C-4150-418B-B491-52B71E1734F1}">
      <dgm:prSet phldrT="[Text]"/>
      <dgm:spPr/>
      <dgm:t>
        <a:bodyPr/>
        <a:lstStyle/>
        <a:p>
          <a:r>
            <a:rPr lang="en-GB" dirty="0" smtClean="0">
              <a:solidFill>
                <a:schemeClr val="tx2"/>
              </a:solidFill>
            </a:rPr>
            <a:t>Any sector</a:t>
          </a:r>
          <a:endParaRPr lang="en-GB" dirty="0">
            <a:solidFill>
              <a:schemeClr val="tx2"/>
            </a:solidFill>
          </a:endParaRPr>
        </a:p>
      </dgm:t>
    </dgm:pt>
    <dgm:pt modelId="{1936D2A6-FE57-473E-A992-765E5380BA07}" type="parTrans" cxnId="{C563BDBD-0C98-473C-81F0-4C0021A26C66}">
      <dgm:prSet/>
      <dgm:spPr/>
      <dgm:t>
        <a:bodyPr/>
        <a:lstStyle/>
        <a:p>
          <a:endParaRPr lang="en-GB"/>
        </a:p>
      </dgm:t>
    </dgm:pt>
    <dgm:pt modelId="{C6A466E8-72AE-48EE-9B35-BEDB57F6A3CE}" type="sibTrans" cxnId="{C563BDBD-0C98-473C-81F0-4C0021A26C66}">
      <dgm:prSet/>
      <dgm:spPr/>
      <dgm:t>
        <a:bodyPr/>
        <a:lstStyle/>
        <a:p>
          <a:endParaRPr lang="en-GB"/>
        </a:p>
      </dgm:t>
    </dgm:pt>
    <dgm:pt modelId="{A97345F6-4AAC-4F56-9B7F-0448BFAE5798}">
      <dgm:prSet phldrT="[Text]"/>
      <dgm:spPr/>
      <dgm:t>
        <a:bodyPr/>
        <a:lstStyle/>
        <a:p>
          <a:r>
            <a:rPr lang="en-GB" dirty="0" smtClean="0"/>
            <a:t>Impact</a:t>
          </a:r>
          <a:endParaRPr lang="en-GB" dirty="0"/>
        </a:p>
      </dgm:t>
    </dgm:pt>
    <dgm:pt modelId="{7AB7DF70-BE15-49B2-8669-0875F875AD36}" type="parTrans" cxnId="{131F6F59-E194-4B24-9BD9-F576A4E4ACFB}">
      <dgm:prSet/>
      <dgm:spPr/>
      <dgm:t>
        <a:bodyPr/>
        <a:lstStyle/>
        <a:p>
          <a:endParaRPr lang="en-GB"/>
        </a:p>
      </dgm:t>
    </dgm:pt>
    <dgm:pt modelId="{23C8F9B1-51D5-40FD-9CFE-CFD6586714BE}" type="sibTrans" cxnId="{131F6F59-E194-4B24-9BD9-F576A4E4ACFB}">
      <dgm:prSet/>
      <dgm:spPr/>
      <dgm:t>
        <a:bodyPr/>
        <a:lstStyle/>
        <a:p>
          <a:endParaRPr lang="en-GB"/>
        </a:p>
      </dgm:t>
    </dgm:pt>
    <dgm:pt modelId="{90F81AD4-222D-489E-88CE-A42EF4E1DBF3}">
      <dgm:prSet phldrT="[Text]"/>
      <dgm:spPr/>
      <dgm:t>
        <a:bodyPr/>
        <a:lstStyle/>
        <a:p>
          <a:r>
            <a:rPr lang="en-GB" dirty="0" smtClean="0">
              <a:solidFill>
                <a:schemeClr val="tx2"/>
              </a:solidFill>
            </a:rPr>
            <a:t>Health functioning</a:t>
          </a:r>
        </a:p>
        <a:p>
          <a:r>
            <a:rPr lang="en-GB" dirty="0" smtClean="0">
              <a:solidFill>
                <a:schemeClr val="tx2"/>
              </a:solidFill>
            </a:rPr>
            <a:t>&amp; Health agency</a:t>
          </a:r>
          <a:endParaRPr lang="en-GB" dirty="0">
            <a:solidFill>
              <a:schemeClr val="tx2"/>
            </a:solidFill>
          </a:endParaRPr>
        </a:p>
      </dgm:t>
    </dgm:pt>
    <dgm:pt modelId="{EAC8A65F-CF9F-4C51-990A-C42B4DBC9361}" type="parTrans" cxnId="{055ABE4C-9A0A-4470-BA9C-74101E799FCF}">
      <dgm:prSet/>
      <dgm:spPr/>
      <dgm:t>
        <a:bodyPr/>
        <a:lstStyle/>
        <a:p>
          <a:endParaRPr lang="en-GB"/>
        </a:p>
      </dgm:t>
    </dgm:pt>
    <dgm:pt modelId="{597A218D-F7FC-4829-9C2F-1F459EB3A83A}" type="sibTrans" cxnId="{055ABE4C-9A0A-4470-BA9C-74101E799FCF}">
      <dgm:prSet/>
      <dgm:spPr/>
      <dgm:t>
        <a:bodyPr/>
        <a:lstStyle/>
        <a:p>
          <a:endParaRPr lang="en-GB"/>
        </a:p>
      </dgm:t>
    </dgm:pt>
    <dgm:pt modelId="{BB88F53A-0A33-450A-BF99-818B43C53BDA}">
      <dgm:prSet phldrT="[Text]"/>
      <dgm:spPr/>
      <dgm:t>
        <a:bodyPr/>
        <a:lstStyle/>
        <a:p>
          <a:r>
            <a:rPr lang="en-GB" dirty="0" smtClean="0"/>
            <a:t>Compensation</a:t>
          </a:r>
          <a:endParaRPr lang="en-GB" dirty="0"/>
        </a:p>
      </dgm:t>
    </dgm:pt>
    <dgm:pt modelId="{5E4B49E4-5D24-4A30-86A7-C4A459DB577B}" type="parTrans" cxnId="{C66BBCCC-D7A5-45B9-82B8-0DC183375438}">
      <dgm:prSet/>
      <dgm:spPr/>
      <dgm:t>
        <a:bodyPr/>
        <a:lstStyle/>
        <a:p>
          <a:endParaRPr lang="en-GB"/>
        </a:p>
      </dgm:t>
    </dgm:pt>
    <dgm:pt modelId="{DE14356E-7345-41FF-BCF8-F556CD90D42E}" type="sibTrans" cxnId="{C66BBCCC-D7A5-45B9-82B8-0DC183375438}">
      <dgm:prSet/>
      <dgm:spPr/>
      <dgm:t>
        <a:bodyPr/>
        <a:lstStyle/>
        <a:p>
          <a:endParaRPr lang="en-GB"/>
        </a:p>
      </dgm:t>
    </dgm:pt>
    <dgm:pt modelId="{B310BD75-0738-41A4-97C2-C81FE2C29B21}">
      <dgm:prSet phldrT="[Text]"/>
      <dgm:spPr/>
      <dgm:t>
        <a:bodyPr/>
        <a:lstStyle/>
        <a:p>
          <a:r>
            <a:rPr lang="en-GB" dirty="0" smtClean="0">
              <a:solidFill>
                <a:schemeClr val="tx2"/>
              </a:solidFill>
            </a:rPr>
            <a:t>No scope for wellbeing to be increased in other ways</a:t>
          </a:r>
          <a:endParaRPr lang="en-GB" dirty="0">
            <a:solidFill>
              <a:schemeClr val="tx2"/>
            </a:solidFill>
          </a:endParaRPr>
        </a:p>
      </dgm:t>
    </dgm:pt>
    <dgm:pt modelId="{F79C32A5-873E-48FB-8934-CC23A5CECBBC}" type="parTrans" cxnId="{72B8F8F3-1272-4B41-915C-80D43270EB9B}">
      <dgm:prSet/>
      <dgm:spPr/>
      <dgm:t>
        <a:bodyPr/>
        <a:lstStyle/>
        <a:p>
          <a:endParaRPr lang="en-GB"/>
        </a:p>
      </dgm:t>
    </dgm:pt>
    <dgm:pt modelId="{CCCF5C78-4F4F-4972-B287-D07916F8C4DE}" type="sibTrans" cxnId="{72B8F8F3-1272-4B41-915C-80D43270EB9B}">
      <dgm:prSet/>
      <dgm:spPr/>
      <dgm:t>
        <a:bodyPr/>
        <a:lstStyle/>
        <a:p>
          <a:endParaRPr lang="en-GB"/>
        </a:p>
      </dgm:t>
    </dgm:pt>
    <dgm:pt modelId="{2779938B-72AB-4BB8-B988-D2C99C6C5AF4}" type="pres">
      <dgm:prSet presAssocID="{AEAA3C12-5F5A-41F1-98C3-15FEB6FE9570}" presName="theList" presStyleCnt="0">
        <dgm:presLayoutVars>
          <dgm:dir/>
          <dgm:animLvl val="lvl"/>
          <dgm:resizeHandles val="exact"/>
        </dgm:presLayoutVars>
      </dgm:prSet>
      <dgm:spPr/>
      <dgm:t>
        <a:bodyPr/>
        <a:lstStyle/>
        <a:p>
          <a:endParaRPr lang="en-GB"/>
        </a:p>
      </dgm:t>
    </dgm:pt>
    <dgm:pt modelId="{8B11B2AF-1888-41FD-9443-9F2C642425F0}" type="pres">
      <dgm:prSet presAssocID="{FB34A9CB-0E92-4A54-BFA1-70339165A3A5}" presName="compNode" presStyleCnt="0"/>
      <dgm:spPr/>
    </dgm:pt>
    <dgm:pt modelId="{DF31FF90-FDBD-4AF1-ABFA-3C8B0772E3BA}" type="pres">
      <dgm:prSet presAssocID="{FB34A9CB-0E92-4A54-BFA1-70339165A3A5}" presName="noGeometry" presStyleCnt="0"/>
      <dgm:spPr/>
    </dgm:pt>
    <dgm:pt modelId="{B2F51DE3-B8FD-4F71-AB87-DDA21E91E97D}" type="pres">
      <dgm:prSet presAssocID="{FB34A9CB-0E92-4A54-BFA1-70339165A3A5}" presName="childTextVisible" presStyleLbl="bgAccFollowNode1" presStyleIdx="0" presStyleCnt="3">
        <dgm:presLayoutVars>
          <dgm:bulletEnabled val="1"/>
        </dgm:presLayoutVars>
      </dgm:prSet>
      <dgm:spPr/>
      <dgm:t>
        <a:bodyPr/>
        <a:lstStyle/>
        <a:p>
          <a:endParaRPr lang="en-GB"/>
        </a:p>
      </dgm:t>
    </dgm:pt>
    <dgm:pt modelId="{2C1D3819-AAD6-4ECE-BE4E-9175B382862A}" type="pres">
      <dgm:prSet presAssocID="{FB34A9CB-0E92-4A54-BFA1-70339165A3A5}" presName="childTextHidden" presStyleLbl="bgAccFollowNode1" presStyleIdx="0" presStyleCnt="3"/>
      <dgm:spPr/>
      <dgm:t>
        <a:bodyPr/>
        <a:lstStyle/>
        <a:p>
          <a:endParaRPr lang="en-GB"/>
        </a:p>
      </dgm:t>
    </dgm:pt>
    <dgm:pt modelId="{A1818CBC-C37B-484D-BA0F-187EBC2962C9}" type="pres">
      <dgm:prSet presAssocID="{FB34A9CB-0E92-4A54-BFA1-70339165A3A5}" presName="parentText" presStyleLbl="node1" presStyleIdx="0" presStyleCnt="3">
        <dgm:presLayoutVars>
          <dgm:chMax val="1"/>
          <dgm:bulletEnabled val="1"/>
        </dgm:presLayoutVars>
      </dgm:prSet>
      <dgm:spPr/>
      <dgm:t>
        <a:bodyPr/>
        <a:lstStyle/>
        <a:p>
          <a:endParaRPr lang="en-GB"/>
        </a:p>
      </dgm:t>
    </dgm:pt>
    <dgm:pt modelId="{EF53C47D-A3E9-4436-9C89-E80F6A920BDA}" type="pres">
      <dgm:prSet presAssocID="{FB34A9CB-0E92-4A54-BFA1-70339165A3A5}" presName="aSpace" presStyleCnt="0"/>
      <dgm:spPr/>
    </dgm:pt>
    <dgm:pt modelId="{6B5F8465-7ED7-4B28-89C3-8B499F7E8EFD}" type="pres">
      <dgm:prSet presAssocID="{A97345F6-4AAC-4F56-9B7F-0448BFAE5798}" presName="compNode" presStyleCnt="0"/>
      <dgm:spPr/>
    </dgm:pt>
    <dgm:pt modelId="{9342B89E-00B0-4105-A427-3907501105EE}" type="pres">
      <dgm:prSet presAssocID="{A97345F6-4AAC-4F56-9B7F-0448BFAE5798}" presName="noGeometry" presStyleCnt="0"/>
      <dgm:spPr/>
    </dgm:pt>
    <dgm:pt modelId="{6E2DCD9F-1FCA-408E-A325-EF9A6230F9AD}" type="pres">
      <dgm:prSet presAssocID="{A97345F6-4AAC-4F56-9B7F-0448BFAE5798}" presName="childTextVisible" presStyleLbl="bgAccFollowNode1" presStyleIdx="1" presStyleCnt="3">
        <dgm:presLayoutVars>
          <dgm:bulletEnabled val="1"/>
        </dgm:presLayoutVars>
      </dgm:prSet>
      <dgm:spPr/>
      <dgm:t>
        <a:bodyPr/>
        <a:lstStyle/>
        <a:p>
          <a:endParaRPr lang="en-GB"/>
        </a:p>
      </dgm:t>
    </dgm:pt>
    <dgm:pt modelId="{718ECE71-0690-40AC-A441-068EB93B8E3E}" type="pres">
      <dgm:prSet presAssocID="{A97345F6-4AAC-4F56-9B7F-0448BFAE5798}" presName="childTextHidden" presStyleLbl="bgAccFollowNode1" presStyleIdx="1" presStyleCnt="3"/>
      <dgm:spPr/>
      <dgm:t>
        <a:bodyPr/>
        <a:lstStyle/>
        <a:p>
          <a:endParaRPr lang="en-GB"/>
        </a:p>
      </dgm:t>
    </dgm:pt>
    <dgm:pt modelId="{DD067745-CF92-4E7B-B4E8-4AD028531D9F}" type="pres">
      <dgm:prSet presAssocID="{A97345F6-4AAC-4F56-9B7F-0448BFAE5798}" presName="parentText" presStyleLbl="node1" presStyleIdx="1" presStyleCnt="3">
        <dgm:presLayoutVars>
          <dgm:chMax val="1"/>
          <dgm:bulletEnabled val="1"/>
        </dgm:presLayoutVars>
      </dgm:prSet>
      <dgm:spPr/>
      <dgm:t>
        <a:bodyPr/>
        <a:lstStyle/>
        <a:p>
          <a:endParaRPr lang="en-GB"/>
        </a:p>
      </dgm:t>
    </dgm:pt>
    <dgm:pt modelId="{7683181B-8243-4064-95C4-0D5A8C9D53CE}" type="pres">
      <dgm:prSet presAssocID="{A97345F6-4AAC-4F56-9B7F-0448BFAE5798}" presName="aSpace" presStyleCnt="0"/>
      <dgm:spPr/>
    </dgm:pt>
    <dgm:pt modelId="{2C08D173-3A3A-47EB-AE3A-7915A661D5D7}" type="pres">
      <dgm:prSet presAssocID="{BB88F53A-0A33-450A-BF99-818B43C53BDA}" presName="compNode" presStyleCnt="0"/>
      <dgm:spPr/>
    </dgm:pt>
    <dgm:pt modelId="{07E3174B-C208-460B-9940-C4585D3E981C}" type="pres">
      <dgm:prSet presAssocID="{BB88F53A-0A33-450A-BF99-818B43C53BDA}" presName="noGeometry" presStyleCnt="0"/>
      <dgm:spPr/>
    </dgm:pt>
    <dgm:pt modelId="{EBA57C75-EEF1-47E8-B3F8-42C1DD6713C9}" type="pres">
      <dgm:prSet presAssocID="{BB88F53A-0A33-450A-BF99-818B43C53BDA}" presName="childTextVisible" presStyleLbl="bgAccFollowNode1" presStyleIdx="2" presStyleCnt="3">
        <dgm:presLayoutVars>
          <dgm:bulletEnabled val="1"/>
        </dgm:presLayoutVars>
      </dgm:prSet>
      <dgm:spPr/>
      <dgm:t>
        <a:bodyPr/>
        <a:lstStyle/>
        <a:p>
          <a:endParaRPr lang="en-GB"/>
        </a:p>
      </dgm:t>
    </dgm:pt>
    <dgm:pt modelId="{3EFB3F8D-F6CD-4191-A92C-C69703A71534}" type="pres">
      <dgm:prSet presAssocID="{BB88F53A-0A33-450A-BF99-818B43C53BDA}" presName="childTextHidden" presStyleLbl="bgAccFollowNode1" presStyleIdx="2" presStyleCnt="3"/>
      <dgm:spPr/>
      <dgm:t>
        <a:bodyPr/>
        <a:lstStyle/>
        <a:p>
          <a:endParaRPr lang="en-GB"/>
        </a:p>
      </dgm:t>
    </dgm:pt>
    <dgm:pt modelId="{79102D25-50E7-4CF7-B07A-194A861AB343}" type="pres">
      <dgm:prSet presAssocID="{BB88F53A-0A33-450A-BF99-818B43C53BDA}" presName="parentText" presStyleLbl="node1" presStyleIdx="2" presStyleCnt="3">
        <dgm:presLayoutVars>
          <dgm:chMax val="1"/>
          <dgm:bulletEnabled val="1"/>
        </dgm:presLayoutVars>
      </dgm:prSet>
      <dgm:spPr/>
      <dgm:t>
        <a:bodyPr/>
        <a:lstStyle/>
        <a:p>
          <a:endParaRPr lang="en-GB"/>
        </a:p>
      </dgm:t>
    </dgm:pt>
  </dgm:ptLst>
  <dgm:cxnLst>
    <dgm:cxn modelId="{C563BDBD-0C98-473C-81F0-4C0021A26C66}" srcId="{FB34A9CB-0E92-4A54-BFA1-70339165A3A5}" destId="{5EF64A9C-4150-418B-B491-52B71E1734F1}" srcOrd="0" destOrd="0" parTransId="{1936D2A6-FE57-473E-A992-765E5380BA07}" sibTransId="{C6A466E8-72AE-48EE-9B35-BEDB57F6A3CE}"/>
    <dgm:cxn modelId="{C66BBCCC-D7A5-45B9-82B8-0DC183375438}" srcId="{AEAA3C12-5F5A-41F1-98C3-15FEB6FE9570}" destId="{BB88F53A-0A33-450A-BF99-818B43C53BDA}" srcOrd="2" destOrd="0" parTransId="{5E4B49E4-5D24-4A30-86A7-C4A459DB577B}" sibTransId="{DE14356E-7345-41FF-BCF8-F556CD90D42E}"/>
    <dgm:cxn modelId="{869262F3-2223-41FA-8B81-A7BAC9A00DD9}" srcId="{AEAA3C12-5F5A-41F1-98C3-15FEB6FE9570}" destId="{FB34A9CB-0E92-4A54-BFA1-70339165A3A5}" srcOrd="0" destOrd="0" parTransId="{7D51F8D2-208E-4E78-A296-B376BBD37634}" sibTransId="{FB30ACC2-FD65-4DBA-9697-83BC2ED75F5D}"/>
    <dgm:cxn modelId="{131F6F59-E194-4B24-9BD9-F576A4E4ACFB}" srcId="{AEAA3C12-5F5A-41F1-98C3-15FEB6FE9570}" destId="{A97345F6-4AAC-4F56-9B7F-0448BFAE5798}" srcOrd="1" destOrd="0" parTransId="{7AB7DF70-BE15-49B2-8669-0875F875AD36}" sibTransId="{23C8F9B1-51D5-40FD-9CFE-CFD6586714BE}"/>
    <dgm:cxn modelId="{DFA78F55-5522-49B9-B53F-B6A8BD00A115}" type="presOf" srcId="{5EF64A9C-4150-418B-B491-52B71E1734F1}" destId="{B2F51DE3-B8FD-4F71-AB87-DDA21E91E97D}" srcOrd="0" destOrd="0" presId="urn:microsoft.com/office/officeart/2005/8/layout/hProcess6"/>
    <dgm:cxn modelId="{00790F69-1D4B-48C2-ADB5-28B1FB32C36A}" type="presOf" srcId="{B310BD75-0738-41A4-97C2-C81FE2C29B21}" destId="{EBA57C75-EEF1-47E8-B3F8-42C1DD6713C9}" srcOrd="0" destOrd="0" presId="urn:microsoft.com/office/officeart/2005/8/layout/hProcess6"/>
    <dgm:cxn modelId="{EA4BAFB9-A260-4EB3-B7CE-F854AD6AB9E3}" type="presOf" srcId="{BB88F53A-0A33-450A-BF99-818B43C53BDA}" destId="{79102D25-50E7-4CF7-B07A-194A861AB343}" srcOrd="0" destOrd="0" presId="urn:microsoft.com/office/officeart/2005/8/layout/hProcess6"/>
    <dgm:cxn modelId="{05E6A1B3-AB02-42F0-A5C3-D7791BD53F56}" type="presOf" srcId="{90F81AD4-222D-489E-88CE-A42EF4E1DBF3}" destId="{718ECE71-0690-40AC-A441-068EB93B8E3E}" srcOrd="1" destOrd="0" presId="urn:microsoft.com/office/officeart/2005/8/layout/hProcess6"/>
    <dgm:cxn modelId="{46E5FE4A-C4DF-4D57-8B77-18C1EB5731B0}" type="presOf" srcId="{A97345F6-4AAC-4F56-9B7F-0448BFAE5798}" destId="{DD067745-CF92-4E7B-B4E8-4AD028531D9F}" srcOrd="0" destOrd="0" presId="urn:microsoft.com/office/officeart/2005/8/layout/hProcess6"/>
    <dgm:cxn modelId="{055ABE4C-9A0A-4470-BA9C-74101E799FCF}" srcId="{A97345F6-4AAC-4F56-9B7F-0448BFAE5798}" destId="{90F81AD4-222D-489E-88CE-A42EF4E1DBF3}" srcOrd="0" destOrd="0" parTransId="{EAC8A65F-CF9F-4C51-990A-C42B4DBC9361}" sibTransId="{597A218D-F7FC-4829-9C2F-1F459EB3A83A}"/>
    <dgm:cxn modelId="{72B8F8F3-1272-4B41-915C-80D43270EB9B}" srcId="{BB88F53A-0A33-450A-BF99-818B43C53BDA}" destId="{B310BD75-0738-41A4-97C2-C81FE2C29B21}" srcOrd="0" destOrd="0" parTransId="{F79C32A5-873E-48FB-8934-CC23A5CECBBC}" sibTransId="{CCCF5C78-4F4F-4972-B287-D07916F8C4DE}"/>
    <dgm:cxn modelId="{2F607EE0-AF9D-4B6D-90E7-69CE81CD57B0}" type="presOf" srcId="{B310BD75-0738-41A4-97C2-C81FE2C29B21}" destId="{3EFB3F8D-F6CD-4191-A92C-C69703A71534}" srcOrd="1" destOrd="0" presId="urn:microsoft.com/office/officeart/2005/8/layout/hProcess6"/>
    <dgm:cxn modelId="{69425C61-761A-4B21-8C70-F7A314DD6656}" type="presOf" srcId="{AEAA3C12-5F5A-41F1-98C3-15FEB6FE9570}" destId="{2779938B-72AB-4BB8-B988-D2C99C6C5AF4}" srcOrd="0" destOrd="0" presId="urn:microsoft.com/office/officeart/2005/8/layout/hProcess6"/>
    <dgm:cxn modelId="{BF7A48A9-B125-4DB0-810F-A0DFE891B35B}" type="presOf" srcId="{5EF64A9C-4150-418B-B491-52B71E1734F1}" destId="{2C1D3819-AAD6-4ECE-BE4E-9175B382862A}" srcOrd="1" destOrd="0" presId="urn:microsoft.com/office/officeart/2005/8/layout/hProcess6"/>
    <dgm:cxn modelId="{C3596621-94F2-4DAD-BAF3-C2BB7601DD52}" type="presOf" srcId="{90F81AD4-222D-489E-88CE-A42EF4E1DBF3}" destId="{6E2DCD9F-1FCA-408E-A325-EF9A6230F9AD}" srcOrd="0" destOrd="0" presId="urn:microsoft.com/office/officeart/2005/8/layout/hProcess6"/>
    <dgm:cxn modelId="{A1A3C969-B36F-4250-922B-8B534CF43D5B}" type="presOf" srcId="{FB34A9CB-0E92-4A54-BFA1-70339165A3A5}" destId="{A1818CBC-C37B-484D-BA0F-187EBC2962C9}" srcOrd="0" destOrd="0" presId="urn:microsoft.com/office/officeart/2005/8/layout/hProcess6"/>
    <dgm:cxn modelId="{3149223E-7F47-4227-A0C0-82AA5ABE8407}" type="presParOf" srcId="{2779938B-72AB-4BB8-B988-D2C99C6C5AF4}" destId="{8B11B2AF-1888-41FD-9443-9F2C642425F0}" srcOrd="0" destOrd="0" presId="urn:microsoft.com/office/officeart/2005/8/layout/hProcess6"/>
    <dgm:cxn modelId="{3CE713E2-8B73-42AF-8378-3090A3235B3C}" type="presParOf" srcId="{8B11B2AF-1888-41FD-9443-9F2C642425F0}" destId="{DF31FF90-FDBD-4AF1-ABFA-3C8B0772E3BA}" srcOrd="0" destOrd="0" presId="urn:microsoft.com/office/officeart/2005/8/layout/hProcess6"/>
    <dgm:cxn modelId="{EC7A0CA2-CF76-4F06-9BD9-BDDA9F1571B5}" type="presParOf" srcId="{8B11B2AF-1888-41FD-9443-9F2C642425F0}" destId="{B2F51DE3-B8FD-4F71-AB87-DDA21E91E97D}" srcOrd="1" destOrd="0" presId="urn:microsoft.com/office/officeart/2005/8/layout/hProcess6"/>
    <dgm:cxn modelId="{4D8BDE3D-E748-4B90-986C-A44DBFFDB2EF}" type="presParOf" srcId="{8B11B2AF-1888-41FD-9443-9F2C642425F0}" destId="{2C1D3819-AAD6-4ECE-BE4E-9175B382862A}" srcOrd="2" destOrd="0" presId="urn:microsoft.com/office/officeart/2005/8/layout/hProcess6"/>
    <dgm:cxn modelId="{3428B3FC-A77B-4CBA-8647-183FD7E9332D}" type="presParOf" srcId="{8B11B2AF-1888-41FD-9443-9F2C642425F0}" destId="{A1818CBC-C37B-484D-BA0F-187EBC2962C9}" srcOrd="3" destOrd="0" presId="urn:microsoft.com/office/officeart/2005/8/layout/hProcess6"/>
    <dgm:cxn modelId="{CAF3372B-FFE1-451B-A624-93F9037A405A}" type="presParOf" srcId="{2779938B-72AB-4BB8-B988-D2C99C6C5AF4}" destId="{EF53C47D-A3E9-4436-9C89-E80F6A920BDA}" srcOrd="1" destOrd="0" presId="urn:microsoft.com/office/officeart/2005/8/layout/hProcess6"/>
    <dgm:cxn modelId="{795B665E-6A5B-459C-95AB-00FCFB55005D}" type="presParOf" srcId="{2779938B-72AB-4BB8-B988-D2C99C6C5AF4}" destId="{6B5F8465-7ED7-4B28-89C3-8B499F7E8EFD}" srcOrd="2" destOrd="0" presId="urn:microsoft.com/office/officeart/2005/8/layout/hProcess6"/>
    <dgm:cxn modelId="{85141EF1-19CC-4533-ACCB-AB5BC89B2421}" type="presParOf" srcId="{6B5F8465-7ED7-4B28-89C3-8B499F7E8EFD}" destId="{9342B89E-00B0-4105-A427-3907501105EE}" srcOrd="0" destOrd="0" presId="urn:microsoft.com/office/officeart/2005/8/layout/hProcess6"/>
    <dgm:cxn modelId="{E2885983-8714-4472-AF3B-DD8FF06944A5}" type="presParOf" srcId="{6B5F8465-7ED7-4B28-89C3-8B499F7E8EFD}" destId="{6E2DCD9F-1FCA-408E-A325-EF9A6230F9AD}" srcOrd="1" destOrd="0" presId="urn:microsoft.com/office/officeart/2005/8/layout/hProcess6"/>
    <dgm:cxn modelId="{8039DF59-05AA-487A-800F-BC4CBBFAD0E5}" type="presParOf" srcId="{6B5F8465-7ED7-4B28-89C3-8B499F7E8EFD}" destId="{718ECE71-0690-40AC-A441-068EB93B8E3E}" srcOrd="2" destOrd="0" presId="urn:microsoft.com/office/officeart/2005/8/layout/hProcess6"/>
    <dgm:cxn modelId="{4BCA1829-6E1E-47B8-97E3-4D9BAE502DCD}" type="presParOf" srcId="{6B5F8465-7ED7-4B28-89C3-8B499F7E8EFD}" destId="{DD067745-CF92-4E7B-B4E8-4AD028531D9F}" srcOrd="3" destOrd="0" presId="urn:microsoft.com/office/officeart/2005/8/layout/hProcess6"/>
    <dgm:cxn modelId="{5070EE4A-223E-4FF0-A2AA-A79BAAA72DF9}" type="presParOf" srcId="{2779938B-72AB-4BB8-B988-D2C99C6C5AF4}" destId="{7683181B-8243-4064-95C4-0D5A8C9D53CE}" srcOrd="3" destOrd="0" presId="urn:microsoft.com/office/officeart/2005/8/layout/hProcess6"/>
    <dgm:cxn modelId="{BCFC0B3C-7DD5-43E4-AA6C-E611168F5CCE}" type="presParOf" srcId="{2779938B-72AB-4BB8-B988-D2C99C6C5AF4}" destId="{2C08D173-3A3A-47EB-AE3A-7915A661D5D7}" srcOrd="4" destOrd="0" presId="urn:microsoft.com/office/officeart/2005/8/layout/hProcess6"/>
    <dgm:cxn modelId="{BC305714-1BA3-4CE7-B781-E1A9EE5A56A5}" type="presParOf" srcId="{2C08D173-3A3A-47EB-AE3A-7915A661D5D7}" destId="{07E3174B-C208-460B-9940-C4585D3E981C}" srcOrd="0" destOrd="0" presId="urn:microsoft.com/office/officeart/2005/8/layout/hProcess6"/>
    <dgm:cxn modelId="{EF0BED09-DDAA-4F4B-B29A-C2BE79823E9F}" type="presParOf" srcId="{2C08D173-3A3A-47EB-AE3A-7915A661D5D7}" destId="{EBA57C75-EEF1-47E8-B3F8-42C1DD6713C9}" srcOrd="1" destOrd="0" presId="urn:microsoft.com/office/officeart/2005/8/layout/hProcess6"/>
    <dgm:cxn modelId="{F01D1606-65E6-42E2-B56B-51C4A314B349}" type="presParOf" srcId="{2C08D173-3A3A-47EB-AE3A-7915A661D5D7}" destId="{3EFB3F8D-F6CD-4191-A92C-C69703A71534}" srcOrd="2" destOrd="0" presId="urn:microsoft.com/office/officeart/2005/8/layout/hProcess6"/>
    <dgm:cxn modelId="{A7C868FB-8DE9-40C8-9095-5151058BCBF4}" type="presParOf" srcId="{2C08D173-3A3A-47EB-AE3A-7915A661D5D7}" destId="{79102D25-50E7-4CF7-B07A-194A861AB343}" srcOrd="3" destOrd="0" presId="urn:microsoft.com/office/officeart/2005/8/layout/hProcess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F51DE3-B8FD-4F71-AB87-DDA21E91E97D}">
      <dsp:nvSpPr>
        <dsp:cNvPr id="0" name=""/>
        <dsp:cNvSpPr/>
      </dsp:nvSpPr>
      <dsp:spPr>
        <a:xfrm>
          <a:off x="504750"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2"/>
              </a:solidFill>
            </a:rPr>
            <a:t>Health system</a:t>
          </a:r>
          <a:endParaRPr lang="en-GB" sz="1300" kern="1200" dirty="0">
            <a:solidFill>
              <a:schemeClr val="tx2"/>
            </a:solidFill>
          </a:endParaRPr>
        </a:p>
      </dsp:txBody>
      <dsp:txXfrm>
        <a:off x="1005706" y="312335"/>
        <a:ext cx="1502866" cy="1751592"/>
      </dsp:txXfrm>
    </dsp:sp>
    <dsp:sp modelId="{A1818CBC-C37B-484D-BA0F-187EBC2962C9}">
      <dsp:nvSpPr>
        <dsp:cNvPr id="0" name=""/>
        <dsp:cNvSpPr/>
      </dsp:nvSpPr>
      <dsp:spPr>
        <a:xfrm>
          <a:off x="3795"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Budget</a:t>
          </a:r>
          <a:endParaRPr lang="en-GB" sz="800" kern="1200" dirty="0"/>
        </a:p>
      </dsp:txBody>
      <dsp:txXfrm>
        <a:off x="3795" y="687176"/>
        <a:ext cx="1001910" cy="1001910"/>
      </dsp:txXfrm>
    </dsp:sp>
    <dsp:sp modelId="{6E2DCD9F-1FCA-408E-A325-EF9A6230F9AD}">
      <dsp:nvSpPr>
        <dsp:cNvPr id="0" name=""/>
        <dsp:cNvSpPr/>
      </dsp:nvSpPr>
      <dsp:spPr>
        <a:xfrm>
          <a:off x="3134766"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2"/>
              </a:solidFill>
            </a:rPr>
            <a:t>Health functioning</a:t>
          </a:r>
          <a:endParaRPr lang="en-GB" sz="1300" kern="1200" dirty="0">
            <a:solidFill>
              <a:schemeClr val="tx2"/>
            </a:solidFill>
          </a:endParaRPr>
        </a:p>
      </dsp:txBody>
      <dsp:txXfrm>
        <a:off x="3635722" y="312335"/>
        <a:ext cx="1502866" cy="1751592"/>
      </dsp:txXfrm>
    </dsp:sp>
    <dsp:sp modelId="{DD067745-CF92-4E7B-B4E8-4AD028531D9F}">
      <dsp:nvSpPr>
        <dsp:cNvPr id="0" name=""/>
        <dsp:cNvSpPr/>
      </dsp:nvSpPr>
      <dsp:spPr>
        <a:xfrm>
          <a:off x="2633811"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Impact</a:t>
          </a:r>
          <a:endParaRPr lang="en-GB" sz="800" kern="1200" dirty="0"/>
        </a:p>
      </dsp:txBody>
      <dsp:txXfrm>
        <a:off x="2633811" y="687176"/>
        <a:ext cx="1001910" cy="1001910"/>
      </dsp:txXfrm>
    </dsp:sp>
    <dsp:sp modelId="{EBA57C75-EEF1-47E8-B3F8-42C1DD6713C9}">
      <dsp:nvSpPr>
        <dsp:cNvPr id="0" name=""/>
        <dsp:cNvSpPr/>
      </dsp:nvSpPr>
      <dsp:spPr>
        <a:xfrm>
          <a:off x="5764783"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2"/>
              </a:solidFill>
            </a:rPr>
            <a:t>No scope for wellbeing to be increased in other ways</a:t>
          </a:r>
          <a:endParaRPr lang="en-GB" sz="1300" kern="1200" dirty="0">
            <a:solidFill>
              <a:schemeClr val="tx2"/>
            </a:solidFill>
          </a:endParaRPr>
        </a:p>
      </dsp:txBody>
      <dsp:txXfrm>
        <a:off x="6265738" y="312335"/>
        <a:ext cx="1502866" cy="1751592"/>
      </dsp:txXfrm>
    </dsp:sp>
    <dsp:sp modelId="{79102D25-50E7-4CF7-B07A-194A861AB343}">
      <dsp:nvSpPr>
        <dsp:cNvPr id="0" name=""/>
        <dsp:cNvSpPr/>
      </dsp:nvSpPr>
      <dsp:spPr>
        <a:xfrm>
          <a:off x="5263827"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tx1"/>
              </a:solidFill>
            </a:rPr>
            <a:t>Compensation</a:t>
          </a:r>
          <a:endParaRPr lang="en-GB" sz="800" kern="1200" dirty="0">
            <a:solidFill>
              <a:schemeClr val="tx1"/>
            </a:solidFill>
          </a:endParaRPr>
        </a:p>
      </dsp:txBody>
      <dsp:txXfrm>
        <a:off x="5263827" y="687176"/>
        <a:ext cx="1001910" cy="100191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F51DE3-B8FD-4F71-AB87-DDA21E91E97D}">
      <dsp:nvSpPr>
        <dsp:cNvPr id="0" name=""/>
        <dsp:cNvSpPr/>
      </dsp:nvSpPr>
      <dsp:spPr>
        <a:xfrm>
          <a:off x="504750"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lvl="0" algn="ctr" defTabSz="666750">
            <a:lnSpc>
              <a:spcPct val="90000"/>
            </a:lnSpc>
            <a:spcBef>
              <a:spcPct val="0"/>
            </a:spcBef>
            <a:spcAft>
              <a:spcPct val="35000"/>
            </a:spcAft>
          </a:pPr>
          <a:r>
            <a:rPr lang="en-GB" sz="1500" kern="1200" dirty="0" smtClean="0">
              <a:solidFill>
                <a:schemeClr val="tx2"/>
              </a:solidFill>
            </a:rPr>
            <a:t>Any sector</a:t>
          </a:r>
          <a:endParaRPr lang="en-GB" sz="1500" kern="1200" dirty="0">
            <a:solidFill>
              <a:schemeClr val="tx2"/>
            </a:solidFill>
          </a:endParaRPr>
        </a:p>
      </dsp:txBody>
      <dsp:txXfrm>
        <a:off x="1005706" y="312335"/>
        <a:ext cx="1502866" cy="1751592"/>
      </dsp:txXfrm>
    </dsp:sp>
    <dsp:sp modelId="{A1818CBC-C37B-484D-BA0F-187EBC2962C9}">
      <dsp:nvSpPr>
        <dsp:cNvPr id="0" name=""/>
        <dsp:cNvSpPr/>
      </dsp:nvSpPr>
      <dsp:spPr>
        <a:xfrm>
          <a:off x="3795"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Budget</a:t>
          </a:r>
          <a:endParaRPr lang="en-GB" sz="800" kern="1200" dirty="0"/>
        </a:p>
      </dsp:txBody>
      <dsp:txXfrm>
        <a:off x="3795" y="687176"/>
        <a:ext cx="1001910" cy="1001910"/>
      </dsp:txXfrm>
    </dsp:sp>
    <dsp:sp modelId="{6E2DCD9F-1FCA-408E-A325-EF9A6230F9AD}">
      <dsp:nvSpPr>
        <dsp:cNvPr id="0" name=""/>
        <dsp:cNvSpPr/>
      </dsp:nvSpPr>
      <dsp:spPr>
        <a:xfrm>
          <a:off x="3134766"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lvl="0" algn="ctr" defTabSz="666750">
            <a:lnSpc>
              <a:spcPct val="90000"/>
            </a:lnSpc>
            <a:spcBef>
              <a:spcPct val="0"/>
            </a:spcBef>
            <a:spcAft>
              <a:spcPct val="35000"/>
            </a:spcAft>
          </a:pPr>
          <a:r>
            <a:rPr lang="en-GB" sz="1500" kern="1200" dirty="0" smtClean="0">
              <a:solidFill>
                <a:schemeClr val="tx2"/>
              </a:solidFill>
            </a:rPr>
            <a:t>Broad capability set (incl. Health?)</a:t>
          </a:r>
          <a:endParaRPr lang="en-GB" sz="1500" kern="1200" dirty="0">
            <a:solidFill>
              <a:schemeClr val="tx2"/>
            </a:solidFill>
          </a:endParaRPr>
        </a:p>
      </dsp:txBody>
      <dsp:txXfrm>
        <a:off x="3635722" y="312335"/>
        <a:ext cx="1502866" cy="1751592"/>
      </dsp:txXfrm>
    </dsp:sp>
    <dsp:sp modelId="{DD067745-CF92-4E7B-B4E8-4AD028531D9F}">
      <dsp:nvSpPr>
        <dsp:cNvPr id="0" name=""/>
        <dsp:cNvSpPr/>
      </dsp:nvSpPr>
      <dsp:spPr>
        <a:xfrm>
          <a:off x="2633811"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Impact</a:t>
          </a:r>
          <a:endParaRPr lang="en-GB" sz="800" kern="1200" dirty="0"/>
        </a:p>
      </dsp:txBody>
      <dsp:txXfrm>
        <a:off x="2633811" y="687176"/>
        <a:ext cx="1001910" cy="1001910"/>
      </dsp:txXfrm>
    </dsp:sp>
    <dsp:sp modelId="{EBA57C75-EEF1-47E8-B3F8-42C1DD6713C9}">
      <dsp:nvSpPr>
        <dsp:cNvPr id="0" name=""/>
        <dsp:cNvSpPr/>
      </dsp:nvSpPr>
      <dsp:spPr>
        <a:xfrm>
          <a:off x="5764783"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lvl="0" algn="ctr" defTabSz="666750">
            <a:lnSpc>
              <a:spcPct val="90000"/>
            </a:lnSpc>
            <a:spcBef>
              <a:spcPct val="0"/>
            </a:spcBef>
            <a:spcAft>
              <a:spcPct val="35000"/>
            </a:spcAft>
          </a:pPr>
          <a:r>
            <a:rPr lang="en-GB" sz="1500" kern="1200" dirty="0" smtClean="0">
              <a:solidFill>
                <a:schemeClr val="tx2"/>
              </a:solidFill>
            </a:rPr>
            <a:t>Health one contributor to wellbeing</a:t>
          </a:r>
          <a:endParaRPr lang="en-GB" sz="1500" kern="1200" dirty="0">
            <a:solidFill>
              <a:schemeClr val="tx2"/>
            </a:solidFill>
          </a:endParaRPr>
        </a:p>
      </dsp:txBody>
      <dsp:txXfrm>
        <a:off x="6265738" y="312335"/>
        <a:ext cx="1502866" cy="1751592"/>
      </dsp:txXfrm>
    </dsp:sp>
    <dsp:sp modelId="{79102D25-50E7-4CF7-B07A-194A861AB343}">
      <dsp:nvSpPr>
        <dsp:cNvPr id="0" name=""/>
        <dsp:cNvSpPr/>
      </dsp:nvSpPr>
      <dsp:spPr>
        <a:xfrm>
          <a:off x="5263827"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Compensation</a:t>
          </a:r>
          <a:endParaRPr lang="en-GB" sz="800" kern="1200" dirty="0"/>
        </a:p>
      </dsp:txBody>
      <dsp:txXfrm>
        <a:off x="5263827" y="687176"/>
        <a:ext cx="1001910" cy="100191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F51DE3-B8FD-4F71-AB87-DDA21E91E97D}">
      <dsp:nvSpPr>
        <dsp:cNvPr id="0" name=""/>
        <dsp:cNvSpPr/>
      </dsp:nvSpPr>
      <dsp:spPr>
        <a:xfrm>
          <a:off x="504750"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2"/>
              </a:solidFill>
            </a:rPr>
            <a:t>Health system</a:t>
          </a:r>
          <a:endParaRPr lang="en-GB" sz="1300" kern="1200" dirty="0">
            <a:solidFill>
              <a:schemeClr val="tx2"/>
            </a:solidFill>
          </a:endParaRPr>
        </a:p>
      </dsp:txBody>
      <dsp:txXfrm>
        <a:off x="1005706" y="312335"/>
        <a:ext cx="1502866" cy="1751592"/>
      </dsp:txXfrm>
    </dsp:sp>
    <dsp:sp modelId="{A1818CBC-C37B-484D-BA0F-187EBC2962C9}">
      <dsp:nvSpPr>
        <dsp:cNvPr id="0" name=""/>
        <dsp:cNvSpPr/>
      </dsp:nvSpPr>
      <dsp:spPr>
        <a:xfrm>
          <a:off x="3795"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Budget</a:t>
          </a:r>
          <a:endParaRPr lang="en-GB" sz="800" kern="1200" dirty="0"/>
        </a:p>
      </dsp:txBody>
      <dsp:txXfrm>
        <a:off x="3795" y="687176"/>
        <a:ext cx="1001910" cy="1001910"/>
      </dsp:txXfrm>
    </dsp:sp>
    <dsp:sp modelId="{6E2DCD9F-1FCA-408E-A325-EF9A6230F9AD}">
      <dsp:nvSpPr>
        <dsp:cNvPr id="0" name=""/>
        <dsp:cNvSpPr/>
      </dsp:nvSpPr>
      <dsp:spPr>
        <a:xfrm>
          <a:off x="3134766"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2"/>
              </a:solidFill>
            </a:rPr>
            <a:t>Health functioning</a:t>
          </a:r>
          <a:endParaRPr lang="en-GB" sz="1300" kern="1200" dirty="0">
            <a:solidFill>
              <a:schemeClr val="tx2"/>
            </a:solidFill>
          </a:endParaRPr>
        </a:p>
      </dsp:txBody>
      <dsp:txXfrm>
        <a:off x="3635722" y="312335"/>
        <a:ext cx="1502866" cy="1751592"/>
      </dsp:txXfrm>
    </dsp:sp>
    <dsp:sp modelId="{DD067745-CF92-4E7B-B4E8-4AD028531D9F}">
      <dsp:nvSpPr>
        <dsp:cNvPr id="0" name=""/>
        <dsp:cNvSpPr/>
      </dsp:nvSpPr>
      <dsp:spPr>
        <a:xfrm>
          <a:off x="2633811"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Impact</a:t>
          </a:r>
          <a:endParaRPr lang="en-GB" sz="800" kern="1200" dirty="0"/>
        </a:p>
      </dsp:txBody>
      <dsp:txXfrm>
        <a:off x="2633811" y="687176"/>
        <a:ext cx="1001910" cy="1001910"/>
      </dsp:txXfrm>
    </dsp:sp>
    <dsp:sp modelId="{EBA57C75-EEF1-47E8-B3F8-42C1DD6713C9}">
      <dsp:nvSpPr>
        <dsp:cNvPr id="0" name=""/>
        <dsp:cNvSpPr/>
      </dsp:nvSpPr>
      <dsp:spPr>
        <a:xfrm>
          <a:off x="5764783"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2"/>
              </a:solidFill>
            </a:rPr>
            <a:t>No scope for wellbeing to be increased in other ways</a:t>
          </a:r>
          <a:endParaRPr lang="en-GB" sz="1300" kern="1200" dirty="0">
            <a:solidFill>
              <a:schemeClr val="tx2"/>
            </a:solidFill>
          </a:endParaRPr>
        </a:p>
      </dsp:txBody>
      <dsp:txXfrm>
        <a:off x="6265738" y="312335"/>
        <a:ext cx="1502866" cy="1751592"/>
      </dsp:txXfrm>
    </dsp:sp>
    <dsp:sp modelId="{79102D25-50E7-4CF7-B07A-194A861AB343}">
      <dsp:nvSpPr>
        <dsp:cNvPr id="0" name=""/>
        <dsp:cNvSpPr/>
      </dsp:nvSpPr>
      <dsp:spPr>
        <a:xfrm>
          <a:off x="5263827"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Compensation</a:t>
          </a:r>
          <a:endParaRPr lang="en-GB" sz="800" kern="1200" dirty="0"/>
        </a:p>
      </dsp:txBody>
      <dsp:txXfrm>
        <a:off x="5263827" y="687176"/>
        <a:ext cx="1001910" cy="100191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F51DE3-B8FD-4F71-AB87-DDA21E91E97D}">
      <dsp:nvSpPr>
        <dsp:cNvPr id="0" name=""/>
        <dsp:cNvSpPr/>
      </dsp:nvSpPr>
      <dsp:spPr>
        <a:xfrm>
          <a:off x="504750"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2"/>
              </a:solidFill>
            </a:rPr>
            <a:t>Any sector</a:t>
          </a:r>
          <a:endParaRPr lang="en-GB" sz="1300" kern="1200" dirty="0">
            <a:solidFill>
              <a:schemeClr val="tx2"/>
            </a:solidFill>
          </a:endParaRPr>
        </a:p>
      </dsp:txBody>
      <dsp:txXfrm>
        <a:off x="1005706" y="312335"/>
        <a:ext cx="1502866" cy="1751592"/>
      </dsp:txXfrm>
    </dsp:sp>
    <dsp:sp modelId="{A1818CBC-C37B-484D-BA0F-187EBC2962C9}">
      <dsp:nvSpPr>
        <dsp:cNvPr id="0" name=""/>
        <dsp:cNvSpPr/>
      </dsp:nvSpPr>
      <dsp:spPr>
        <a:xfrm>
          <a:off x="3795"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Budget</a:t>
          </a:r>
          <a:endParaRPr lang="en-GB" sz="800" kern="1200" dirty="0"/>
        </a:p>
      </dsp:txBody>
      <dsp:txXfrm>
        <a:off x="3795" y="687176"/>
        <a:ext cx="1001910" cy="1001910"/>
      </dsp:txXfrm>
    </dsp:sp>
    <dsp:sp modelId="{6E2DCD9F-1FCA-408E-A325-EF9A6230F9AD}">
      <dsp:nvSpPr>
        <dsp:cNvPr id="0" name=""/>
        <dsp:cNvSpPr/>
      </dsp:nvSpPr>
      <dsp:spPr>
        <a:xfrm>
          <a:off x="3134766"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2"/>
              </a:solidFill>
            </a:rPr>
            <a:t>Health functioning</a:t>
          </a:r>
        </a:p>
        <a:p>
          <a:pPr lvl="0" algn="ctr" defTabSz="577850">
            <a:lnSpc>
              <a:spcPct val="90000"/>
            </a:lnSpc>
            <a:spcBef>
              <a:spcPct val="0"/>
            </a:spcBef>
            <a:spcAft>
              <a:spcPct val="35000"/>
            </a:spcAft>
          </a:pPr>
          <a:r>
            <a:rPr lang="en-GB" sz="1300" kern="1200" dirty="0" smtClean="0">
              <a:solidFill>
                <a:schemeClr val="tx2"/>
              </a:solidFill>
            </a:rPr>
            <a:t>&amp; Health agency</a:t>
          </a:r>
          <a:endParaRPr lang="en-GB" sz="1300" kern="1200" dirty="0">
            <a:solidFill>
              <a:schemeClr val="tx2"/>
            </a:solidFill>
          </a:endParaRPr>
        </a:p>
      </dsp:txBody>
      <dsp:txXfrm>
        <a:off x="3635722" y="312335"/>
        <a:ext cx="1502866" cy="1751592"/>
      </dsp:txXfrm>
    </dsp:sp>
    <dsp:sp modelId="{DD067745-CF92-4E7B-B4E8-4AD028531D9F}">
      <dsp:nvSpPr>
        <dsp:cNvPr id="0" name=""/>
        <dsp:cNvSpPr/>
      </dsp:nvSpPr>
      <dsp:spPr>
        <a:xfrm>
          <a:off x="2633811"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Impact</a:t>
          </a:r>
          <a:endParaRPr lang="en-GB" sz="800" kern="1200" dirty="0"/>
        </a:p>
      </dsp:txBody>
      <dsp:txXfrm>
        <a:off x="2633811" y="687176"/>
        <a:ext cx="1001910" cy="1001910"/>
      </dsp:txXfrm>
    </dsp:sp>
    <dsp:sp modelId="{EBA57C75-EEF1-47E8-B3F8-42C1DD6713C9}">
      <dsp:nvSpPr>
        <dsp:cNvPr id="0" name=""/>
        <dsp:cNvSpPr/>
      </dsp:nvSpPr>
      <dsp:spPr>
        <a:xfrm>
          <a:off x="5764783" y="312335"/>
          <a:ext cx="2003821" cy="1751592"/>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en-GB" sz="1300" kern="1200" dirty="0" smtClean="0">
              <a:solidFill>
                <a:schemeClr val="tx2"/>
              </a:solidFill>
            </a:rPr>
            <a:t>No scope for wellbeing to be increased in other ways</a:t>
          </a:r>
          <a:endParaRPr lang="en-GB" sz="1300" kern="1200" dirty="0">
            <a:solidFill>
              <a:schemeClr val="tx2"/>
            </a:solidFill>
          </a:endParaRPr>
        </a:p>
      </dsp:txBody>
      <dsp:txXfrm>
        <a:off x="6265738" y="312335"/>
        <a:ext cx="1502866" cy="1751592"/>
      </dsp:txXfrm>
    </dsp:sp>
    <dsp:sp modelId="{79102D25-50E7-4CF7-B07A-194A861AB343}">
      <dsp:nvSpPr>
        <dsp:cNvPr id="0" name=""/>
        <dsp:cNvSpPr/>
      </dsp:nvSpPr>
      <dsp:spPr>
        <a:xfrm>
          <a:off x="5263827" y="687176"/>
          <a:ext cx="1001910" cy="10019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Compensation</a:t>
          </a:r>
          <a:endParaRPr lang="en-GB" sz="800" kern="1200" dirty="0"/>
        </a:p>
      </dsp:txBody>
      <dsp:txXfrm>
        <a:off x="5263827" y="687176"/>
        <a:ext cx="1001910" cy="100191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F610CF-AA77-478C-A69E-3D43D478956B}" type="datetimeFigureOut">
              <a:rPr lang="en-GB" smtClean="0"/>
              <a:pPr/>
              <a:t>27/04/2015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CF567-A52E-44CF-B7C2-DF1E5870E4D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Nussbaum’s 10 Central Capabilities</a:t>
            </a:r>
            <a:endParaRPr lang="en-GB" dirty="0"/>
          </a:p>
        </p:txBody>
      </p:sp>
      <p:sp>
        <p:nvSpPr>
          <p:cNvPr id="4" name="Slide Number Placeholder 3"/>
          <p:cNvSpPr>
            <a:spLocks noGrp="1"/>
          </p:cNvSpPr>
          <p:nvPr>
            <p:ph type="sldNum" sz="quarter" idx="10"/>
          </p:nvPr>
        </p:nvSpPr>
        <p:spPr/>
        <p:txBody>
          <a:bodyPr/>
          <a:lstStyle/>
          <a:p>
            <a:fld id="{1E5CF567-A52E-44CF-B7C2-DF1E5870E4D3}" type="slidenum">
              <a:rPr lang="en-GB" smtClean="0"/>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Used to re-scale </a:t>
            </a:r>
            <a:r>
              <a:rPr lang="en-GB" smtClean="0"/>
              <a:t>existing values</a:t>
            </a:r>
            <a:endParaRPr lang="en-GB"/>
          </a:p>
        </p:txBody>
      </p:sp>
      <p:sp>
        <p:nvSpPr>
          <p:cNvPr id="4" name="Slide Number Placeholder 3"/>
          <p:cNvSpPr>
            <a:spLocks noGrp="1"/>
          </p:cNvSpPr>
          <p:nvPr>
            <p:ph type="sldNum" sz="quarter" idx="10"/>
          </p:nvPr>
        </p:nvSpPr>
        <p:spPr/>
        <p:txBody>
          <a:bodyPr/>
          <a:lstStyle/>
          <a:p>
            <a:fld id="{1E5CF567-A52E-44CF-B7C2-DF1E5870E4D3}" type="slidenum">
              <a:rPr lang="en-GB" smtClean="0"/>
              <a:pPr/>
              <a:t>21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e.g. devaluation of women diminishing preferences for maternal health during and after pregnancy</a:t>
            </a:r>
            <a:endParaRPr lang="en-GB" dirty="0"/>
          </a:p>
        </p:txBody>
      </p:sp>
      <p:sp>
        <p:nvSpPr>
          <p:cNvPr id="4" name="Slide Number Placeholder 3"/>
          <p:cNvSpPr>
            <a:spLocks noGrp="1"/>
          </p:cNvSpPr>
          <p:nvPr>
            <p:ph type="sldNum" sz="quarter" idx="10"/>
          </p:nvPr>
        </p:nvSpPr>
        <p:spPr/>
        <p:txBody>
          <a:bodyPr/>
          <a:lstStyle/>
          <a:p>
            <a:fld id="{1E5CF567-A52E-44CF-B7C2-DF1E5870E4D3}" type="slidenum">
              <a:rPr lang="en-GB" smtClean="0"/>
              <a:pPr/>
              <a:t>24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rPr>
              <a:t>Trade-off between HC &amp; HA + inclusion in decision-making, other demands on health budget? </a:t>
            </a:r>
          </a:p>
          <a:p>
            <a:endParaRPr lang="en-GB" dirty="0"/>
          </a:p>
        </p:txBody>
      </p:sp>
      <p:sp>
        <p:nvSpPr>
          <p:cNvPr id="4" name="Slide Number Placeholder 3"/>
          <p:cNvSpPr>
            <a:spLocks noGrp="1"/>
          </p:cNvSpPr>
          <p:nvPr>
            <p:ph type="sldNum" sz="quarter" idx="10"/>
          </p:nvPr>
        </p:nvSpPr>
        <p:spPr/>
        <p:txBody>
          <a:bodyPr/>
          <a:lstStyle/>
          <a:p>
            <a:fld id="{1E5CF567-A52E-44CF-B7C2-DF1E5870E4D3}" type="slidenum">
              <a:rPr lang="en-GB" smtClean="0"/>
              <a:pPr/>
              <a:t>25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dirty="0" smtClean="0"/>
              <a:t>is unlikely to be accepted as objective global indicator of escapable morbidity</a:t>
            </a:r>
            <a:endParaRPr lang="en-GB" dirty="0"/>
          </a:p>
        </p:txBody>
      </p:sp>
      <p:sp>
        <p:nvSpPr>
          <p:cNvPr id="4" name="Slide Number Placeholder 3"/>
          <p:cNvSpPr>
            <a:spLocks noGrp="1"/>
          </p:cNvSpPr>
          <p:nvPr>
            <p:ph type="sldNum" sz="quarter" idx="10"/>
          </p:nvPr>
        </p:nvSpPr>
        <p:spPr/>
        <p:txBody>
          <a:bodyPr/>
          <a:lstStyle/>
          <a:p>
            <a:fld id="{1E5CF567-A52E-44CF-B7C2-DF1E5870E4D3}" type="slidenum">
              <a:rPr lang="en-GB" smtClean="0"/>
              <a:pPr/>
              <a:t>30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7" name="Picture 9" descr="ub_lightcyan"/>
          <p:cNvPicPr>
            <a:picLocks noChangeAspect="1" noChangeArrowheads="1"/>
          </p:cNvPicPr>
          <p:nvPr userDrawn="1"/>
        </p:nvPicPr>
        <p:blipFill>
          <a:blip r:embed="rId2" cstate="print"/>
          <a:srcRect/>
          <a:stretch>
            <a:fillRect/>
          </a:stretch>
        </p:blipFill>
        <p:spPr bwMode="auto">
          <a:xfrm>
            <a:off x="-3175" y="-1588"/>
            <a:ext cx="9150350" cy="6861176"/>
          </a:xfrm>
          <a:prstGeom prst="rect">
            <a:avLst/>
          </a:prstGeom>
          <a:noFill/>
        </p:spPr>
      </p:pic>
      <p:sp>
        <p:nvSpPr>
          <p:cNvPr id="2051" name="Rectangle 3"/>
          <p:cNvSpPr>
            <a:spLocks noGrp="1" noChangeArrowheads="1"/>
          </p:cNvSpPr>
          <p:nvPr>
            <p:ph type="ctrTitle"/>
          </p:nvPr>
        </p:nvSpPr>
        <p:spPr>
          <a:xfrm>
            <a:off x="1979613" y="2565400"/>
            <a:ext cx="5256212" cy="1908175"/>
          </a:xfrm>
        </p:spPr>
        <p:txBody>
          <a:bodyPr/>
          <a:lstStyle>
            <a:lvl1pPr>
              <a:defRPr sz="4400"/>
            </a:lvl1pPr>
          </a:lstStyle>
          <a:p>
            <a:r>
              <a:rPr lang="en-GB"/>
              <a:t>Click to edit Master title style</a:t>
            </a:r>
          </a:p>
        </p:txBody>
      </p:sp>
      <p:sp>
        <p:nvSpPr>
          <p:cNvPr id="2052" name="Rectangle 4"/>
          <p:cNvSpPr>
            <a:spLocks noGrp="1" noChangeArrowheads="1"/>
          </p:cNvSpPr>
          <p:nvPr>
            <p:ph type="subTitle" idx="1"/>
          </p:nvPr>
        </p:nvSpPr>
        <p:spPr>
          <a:xfrm>
            <a:off x="304800" y="5562600"/>
            <a:ext cx="8456613" cy="1065213"/>
          </a:xfrm>
        </p:spPr>
        <p:txBody>
          <a:bodyPr/>
          <a:lstStyle>
            <a:lvl1pPr marL="0" indent="0">
              <a:buFont typeface="Wingdings" pitchFamily="2" charset="2"/>
              <a:buNone/>
              <a:defRPr b="0"/>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027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027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3656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3656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pic>
        <p:nvPicPr>
          <p:cNvPr id="1032" name="Picture 8" descr="ub_wm_template"/>
          <p:cNvPicPr>
            <a:picLocks noChangeAspect="1" noChangeArrowheads="1"/>
          </p:cNvPicPr>
          <p:nvPr userDrawn="1"/>
        </p:nvPicPr>
        <p:blipFill>
          <a:blip r:embed="rId13" cstate="print"/>
          <a:srcRect/>
          <a:stretch>
            <a:fillRect/>
          </a:stretch>
        </p:blipFill>
        <p:spPr bwMode="auto">
          <a:xfrm>
            <a:off x="-1588" y="-1588"/>
            <a:ext cx="9148763" cy="6862763"/>
          </a:xfrm>
          <a:prstGeom prst="rect">
            <a:avLst/>
          </a:prstGeom>
          <a:noFill/>
        </p:spPr>
      </p:pic>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3656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Times New Roman" pitchFamily="18" charset="0"/>
        </a:defRPr>
      </a:lvl2pPr>
      <a:lvl3pPr algn="l" rtl="0" fontAlgn="base">
        <a:spcBef>
          <a:spcPct val="0"/>
        </a:spcBef>
        <a:spcAft>
          <a:spcPct val="0"/>
        </a:spcAft>
        <a:defRPr sz="4000">
          <a:solidFill>
            <a:schemeClr val="tx2"/>
          </a:solidFill>
          <a:latin typeface="Times New Roman" pitchFamily="18" charset="0"/>
        </a:defRPr>
      </a:lvl3pPr>
      <a:lvl4pPr algn="l" rtl="0" fontAlgn="base">
        <a:spcBef>
          <a:spcPct val="0"/>
        </a:spcBef>
        <a:spcAft>
          <a:spcPct val="0"/>
        </a:spcAft>
        <a:defRPr sz="4000">
          <a:solidFill>
            <a:schemeClr val="tx2"/>
          </a:solidFill>
          <a:latin typeface="Times New Roman" pitchFamily="18" charset="0"/>
        </a:defRPr>
      </a:lvl4pPr>
      <a:lvl5pPr algn="l" rtl="0" fontAlgn="base">
        <a:spcBef>
          <a:spcPct val="0"/>
        </a:spcBef>
        <a:spcAft>
          <a:spcPct val="0"/>
        </a:spcAft>
        <a:defRPr sz="4000">
          <a:solidFill>
            <a:schemeClr val="tx2"/>
          </a:solidFill>
          <a:latin typeface="Times New Roman" pitchFamily="18" charset="0"/>
        </a:defRPr>
      </a:lvl5pPr>
      <a:lvl6pPr marL="457200" algn="l" rtl="0" fontAlgn="base">
        <a:spcBef>
          <a:spcPct val="0"/>
        </a:spcBef>
        <a:spcAft>
          <a:spcPct val="0"/>
        </a:spcAft>
        <a:defRPr sz="4000">
          <a:solidFill>
            <a:schemeClr val="tx2"/>
          </a:solidFill>
          <a:latin typeface="Times New Roman" pitchFamily="18" charset="0"/>
        </a:defRPr>
      </a:lvl6pPr>
      <a:lvl7pPr marL="914400" algn="l" rtl="0" fontAlgn="base">
        <a:spcBef>
          <a:spcPct val="0"/>
        </a:spcBef>
        <a:spcAft>
          <a:spcPct val="0"/>
        </a:spcAft>
        <a:defRPr sz="4000">
          <a:solidFill>
            <a:schemeClr val="tx2"/>
          </a:solidFill>
          <a:latin typeface="Times New Roman" pitchFamily="18" charset="0"/>
        </a:defRPr>
      </a:lvl7pPr>
      <a:lvl8pPr marL="1371600" algn="l" rtl="0" fontAlgn="base">
        <a:spcBef>
          <a:spcPct val="0"/>
        </a:spcBef>
        <a:spcAft>
          <a:spcPct val="0"/>
        </a:spcAft>
        <a:defRPr sz="4000">
          <a:solidFill>
            <a:schemeClr val="tx2"/>
          </a:solidFill>
          <a:latin typeface="Times New Roman" pitchFamily="18" charset="0"/>
        </a:defRPr>
      </a:lvl8pPr>
      <a:lvl9pPr marL="1828800" algn="l" rtl="0" fontAlgn="base">
        <a:spcBef>
          <a:spcPct val="0"/>
        </a:spcBef>
        <a:spcAft>
          <a:spcPct val="0"/>
        </a:spcAft>
        <a:defRPr sz="4000">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SzPct val="80000"/>
        <a:buFont typeface="Wingdings" pitchFamily="2" charset="2"/>
        <a:buChar char="o"/>
        <a:defRPr sz="2800" b="1">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b="1">
          <a:solidFill>
            <a:schemeClr val="tx1"/>
          </a:solidFill>
          <a:latin typeface="+mn-lt"/>
        </a:defRPr>
      </a:lvl2pPr>
      <a:lvl3pPr marL="1143000" indent="-228600" algn="l" rtl="0" fontAlgn="base">
        <a:spcBef>
          <a:spcPct val="20000"/>
        </a:spcBef>
        <a:spcAft>
          <a:spcPct val="0"/>
        </a:spcAft>
        <a:buClr>
          <a:srgbClr val="CCFFFF"/>
        </a:buClr>
        <a:buSzPct val="65000"/>
        <a:buFont typeface="Wingdings" pitchFamily="2" charset="2"/>
        <a:buChar char="o"/>
        <a:defRPr sz="2800" b="1">
          <a:solidFill>
            <a:schemeClr val="tx1"/>
          </a:solidFill>
          <a:latin typeface="+mn-lt"/>
        </a:defRPr>
      </a:lvl3pPr>
      <a:lvl4pPr marL="1600200" indent="-228600" algn="l" rtl="0" fontAlgn="base">
        <a:spcBef>
          <a:spcPct val="20000"/>
        </a:spcBef>
        <a:spcAft>
          <a:spcPct val="0"/>
        </a:spcAft>
        <a:buClr>
          <a:srgbClr val="CCFFFF"/>
        </a:buClr>
        <a:buSzPct val="80000"/>
        <a:buChar char="–"/>
        <a:defRPr sz="2800" b="1">
          <a:solidFill>
            <a:schemeClr val="tx1"/>
          </a:solidFill>
          <a:latin typeface="+mn-lt"/>
        </a:defRPr>
      </a:lvl4pPr>
      <a:lvl5pPr marL="2057400" indent="-228600" algn="l" rtl="0" fontAlgn="base">
        <a:spcBef>
          <a:spcPct val="20000"/>
        </a:spcBef>
        <a:spcAft>
          <a:spcPct val="0"/>
        </a:spcAft>
        <a:buClr>
          <a:srgbClr val="CCFFFF"/>
        </a:buClr>
        <a:buSzPct val="90000"/>
        <a:buChar char="»"/>
        <a:defRPr sz="2800" b="1">
          <a:solidFill>
            <a:schemeClr val="tx1"/>
          </a:solidFill>
          <a:latin typeface="+mn-lt"/>
        </a:defRPr>
      </a:lvl5pPr>
      <a:lvl6pPr marL="2514600" indent="-228600" algn="l" rtl="0" fontAlgn="base">
        <a:spcBef>
          <a:spcPct val="20000"/>
        </a:spcBef>
        <a:spcAft>
          <a:spcPct val="0"/>
        </a:spcAft>
        <a:buClr>
          <a:srgbClr val="CCFFFF"/>
        </a:buClr>
        <a:buSzPct val="90000"/>
        <a:buChar char="»"/>
        <a:defRPr sz="2800" b="1">
          <a:solidFill>
            <a:schemeClr val="tx1"/>
          </a:solidFill>
          <a:latin typeface="+mn-lt"/>
        </a:defRPr>
      </a:lvl6pPr>
      <a:lvl7pPr marL="2971800" indent="-228600" algn="l" rtl="0" fontAlgn="base">
        <a:spcBef>
          <a:spcPct val="20000"/>
        </a:spcBef>
        <a:spcAft>
          <a:spcPct val="0"/>
        </a:spcAft>
        <a:buClr>
          <a:srgbClr val="CCFFFF"/>
        </a:buClr>
        <a:buSzPct val="90000"/>
        <a:buChar char="»"/>
        <a:defRPr sz="2800" b="1">
          <a:solidFill>
            <a:schemeClr val="tx1"/>
          </a:solidFill>
          <a:latin typeface="+mn-lt"/>
        </a:defRPr>
      </a:lvl7pPr>
      <a:lvl8pPr marL="3429000" indent="-228600" algn="l" rtl="0" fontAlgn="base">
        <a:spcBef>
          <a:spcPct val="20000"/>
        </a:spcBef>
        <a:spcAft>
          <a:spcPct val="0"/>
        </a:spcAft>
        <a:buClr>
          <a:srgbClr val="CCFFFF"/>
        </a:buClr>
        <a:buSzPct val="90000"/>
        <a:buChar char="»"/>
        <a:defRPr sz="2800" b="1">
          <a:solidFill>
            <a:schemeClr val="tx1"/>
          </a:solidFill>
          <a:latin typeface="+mn-lt"/>
        </a:defRPr>
      </a:lvl8pPr>
      <a:lvl9pPr marL="3886200" indent="-228600" algn="l" rtl="0" fontAlgn="base">
        <a:spcBef>
          <a:spcPct val="20000"/>
        </a:spcBef>
        <a:spcAft>
          <a:spcPct val="0"/>
        </a:spcAft>
        <a:buClr>
          <a:srgbClr val="CCFFFF"/>
        </a:buClr>
        <a:buSzPct val="90000"/>
        <a:buChar char="»"/>
        <a:defRPr sz="28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docid=BHW-CHhV0ugRwM&amp;tbnid=9O1uEHX_ECb-JM:&amp;ved=0CAUQjRw&amp;url=http://paulsjourneytolife.blogspot.com/2013/05/day-337-depression-and-home-environment.html&amp;ei=5lQTU63ZBKXG0QWdhoGAAQ&amp;psig=AFQjCNGbXytImxQuiQAQGGgwqwfLDwp6nw&amp;ust=1393862229052140" TargetMode="External"/><Relationship Id="rId3" Type="http://schemas.openxmlformats.org/officeDocument/2006/relationships/image" Target="../media/image7.jpeg"/><Relationship Id="rId7" Type="http://schemas.openxmlformats.org/officeDocument/2006/relationships/image" Target="../media/image9.jpeg"/><Relationship Id="rId12" Type="http://schemas.openxmlformats.org/officeDocument/2006/relationships/image" Target="../media/image12.jpeg"/><Relationship Id="rId2" Type="http://schemas.openxmlformats.org/officeDocument/2006/relationships/hyperlink" Target="http://www.google.co.uk/url?sa=i&amp;rct=j&amp;q=&amp;esrc=s&amp;source=images&amp;cd=&amp;cad=rja&amp;docid=CkuQhf2GErt08M&amp;tbnid=MXwUEEbfRIomOM:&amp;ved=0CAUQjRw&amp;url=http://www.minimalstudent.com/the-recipe-for-student-success-ingredient-three-grea-health/&amp;ei=B1MTU4LCL5KY0QXIo4HoDQ&amp;psig=AFQjCNGyS4qpM7Ju7WjPHSD7Ux1K6kv_ow&amp;ust=1393861733266596" TargetMode="External"/><Relationship Id="rId1" Type="http://schemas.openxmlformats.org/officeDocument/2006/relationships/slideLayout" Target="../slideLayouts/slideLayout2.xml"/><Relationship Id="rId6" Type="http://schemas.openxmlformats.org/officeDocument/2006/relationships/hyperlink" Target="http://www.google.co.uk/url?sa=i&amp;rct=j&amp;q=&amp;esrc=s&amp;source=images&amp;cd=&amp;cad=rja&amp;docid=vVrO3H6h623nSM&amp;tbnid=wrKof5Zcxck4WM:&amp;ved=&amp;url=http://gravitywerks.com/category/shoulder-and-neck-pain-2/&amp;ei=mlQTU_L6BcSQ0QXPm4CYCQ&amp;psig=AFQjCNFZejDzKnAQZYQh2BmXCuOfzYw-ww&amp;ust=1393862068811956" TargetMode="External"/><Relationship Id="rId11" Type="http://schemas.openxmlformats.org/officeDocument/2006/relationships/image" Target="../media/image11.jpeg"/><Relationship Id="rId5" Type="http://schemas.openxmlformats.org/officeDocument/2006/relationships/image" Target="../media/image8.jpeg"/><Relationship Id="rId10" Type="http://schemas.openxmlformats.org/officeDocument/2006/relationships/hyperlink" Target="http://www.google.co.uk/url?sa=i&amp;rct=j&amp;q=&amp;esrc=s&amp;source=images&amp;cd=&amp;cad=rja&amp;docid=O6Ru1nXuMeAQfM&amp;tbnid=hXqe0cj9Tt-ciM:&amp;ved=0CAUQjRw&amp;url=http://www.co-operative.coop/magazine/in-the-news/food-drink/government-wants-to-change-food-date-labels/&amp;ei=s1UTU-HlFIGI0AWyvoDwDQ&amp;psig=AFQjCNHBllUJyN3RnJ5ZQkqUdEv8lAxh7g&amp;ust=1393862391809877" TargetMode="External"/><Relationship Id="rId4" Type="http://schemas.openxmlformats.org/officeDocument/2006/relationships/hyperlink" Target="http://www.google.co.uk/url?sa=i&amp;rct=j&amp;q=&amp;esrc=s&amp;source=images&amp;cd=&amp;cad=rja&amp;docid=kVEANUeJjJdbeM&amp;tbnid=2bYzTa2SEY9X5M:&amp;ved=0CAUQjRw&amp;url=http://bathroomandshoweraccessories.co.uk/&amp;ei=6VMTU-wkic_RBc-tgPgI&amp;psig=AFQjCNH6AS1PNSPVnR1xUI5GqHk4-wkVSg&amp;ust=1393861978926026" TargetMode="External"/><Relationship Id="rId9"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co.uk/url?sa=i&amp;rct=j&amp;q=&amp;esrc=s&amp;frm=1&amp;source=images&amp;cd=&amp;cad=rja&amp;uact=8&amp;ved=0CAcQjRw&amp;url=http://www.opednews.com/articles/Misanthropic-healthcare-t-by-Ravi-Katari-120305-635.html&amp;ei=oiE1Vcv7B5TcauqdgNgN&amp;bvm=bv.91071109,d.d2s&amp;psig=AFQjCNEc74ftDACrmOAJ6sVHbu3tYNUy1w&amp;ust=1429631542256904" TargetMode="Externa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google.co.uk/url?sa=i&amp;rct=j&amp;q=&amp;esrc=s&amp;frm=1&amp;source=images&amp;cd=&amp;cad=rja&amp;uact=8&amp;ved=0CAcQjRw&amp;url=http://www.illustrationsource.com/stock/image/40530/pulling-flags-in-different-directions/?&amp;results_per_page=1&amp;detail=TRUE&amp;page=1&amp;ei=-pw3VbPLJoOzaYi8gVg&amp;bvm=bv.91071109,d.ZGU&amp;psig=AFQjCNEEQ-HrNZbcjhCDo6NDSs46lK9HdA&amp;ust=1429794229970507"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mailto:P.Kinghorn@bham.ac.uk" TargetMode="External"/><Relationship Id="rId1" Type="http://schemas.openxmlformats.org/officeDocument/2006/relationships/slideLayout" Target="../slideLayouts/slideLayout4.xml"/><Relationship Id="rId6" Type="http://schemas.openxmlformats.org/officeDocument/2006/relationships/image" Target="../media/image21.jpeg"/><Relationship Id="rId5" Type="http://schemas.openxmlformats.org/officeDocument/2006/relationships/hyperlink" Target="http://www.google.co.uk/url?sa=i&amp;rct=j&amp;q=&amp;esrc=s&amp;frm=1&amp;source=images&amp;cd=&amp;cad=rja&amp;uact=8&amp;ved=0CAcQjRw&amp;url=http://www.partypacks.co.uk/post-box-cardboard-cutout-1-4m-pid75332.html&amp;ei=PAc6Vbt2zONotLOAqAY&amp;bvm=bv.91427555,d.d2s&amp;psig=AFQjCNEgfvlGnk-6m_GyvECAUhhmYYwgYg&amp;ust=1429952623984960" TargetMode="External"/><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mp;esrc=s&amp;frm=1&amp;source=images&amp;cd=&amp;cad=rja&amp;uact=8&amp;ved=0CAcQjRw&amp;url=http://globe-views.com/dreams/calculator.html&amp;ei=sRI6VfmiII_dav_ngcgB&amp;bvm=bv.91427555,d.d2s&amp;psig=AFQjCNGHn3jZj_59w4rQ8HNkhGkfmE4Mhg&amp;ust=142995562573043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amp;esrc=s&amp;frm=1&amp;source=images&amp;cd=&amp;cad=rja&amp;uact=8&amp;ved=0CAcQjRw&amp;url=http://www.spiritualgrowthkeys.com/decision-cycle.html&amp;ei=wAk6Vc3JGYXeat-ZgYgE&amp;bvm=bv.91427555,d.d2s&amp;psig=AFQjCNH1gpPrDRu1TLN1ZPbQCm9QaaVf-g&amp;ust=142995333636699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08175" y="2493963"/>
            <a:ext cx="5832475" cy="1943100"/>
          </a:xfrm>
        </p:spPr>
        <p:txBody>
          <a:bodyPr/>
          <a:lstStyle/>
          <a:p>
            <a:r>
              <a:rPr lang="en-GB" sz="3200" dirty="0">
                <a:solidFill>
                  <a:schemeClr val="tx2"/>
                </a:solidFill>
                <a:latin typeface="+mj-lt"/>
                <a:ea typeface="+mj-ea"/>
                <a:cs typeface="+mj-cs"/>
              </a:rPr>
              <a:t>Different Interpretations of the Capability Approach in a Health Care </a:t>
            </a:r>
            <a:r>
              <a:rPr lang="en-GB" sz="3200" dirty="0" smtClean="0">
                <a:solidFill>
                  <a:schemeClr val="tx2"/>
                </a:solidFill>
                <a:latin typeface="+mj-lt"/>
                <a:ea typeface="+mj-ea"/>
                <a:cs typeface="+mj-cs"/>
              </a:rPr>
              <a:t>Context</a:t>
            </a:r>
            <a:endParaRPr lang="en-US" sz="3200" dirty="0"/>
          </a:p>
        </p:txBody>
      </p:sp>
      <p:sp>
        <p:nvSpPr>
          <p:cNvPr id="3075" name="Rectangle 3"/>
          <p:cNvSpPr>
            <a:spLocks noGrp="1" noChangeArrowheads="1"/>
          </p:cNvSpPr>
          <p:nvPr>
            <p:ph type="subTitle" idx="1"/>
          </p:nvPr>
        </p:nvSpPr>
        <p:spPr/>
        <p:txBody>
          <a:bodyPr/>
          <a:lstStyle/>
          <a:p>
            <a:r>
              <a:rPr lang="en-GB" dirty="0" smtClean="0"/>
              <a:t>Phil Kinghorn, Health Economics Unit</a:t>
            </a:r>
            <a:r>
              <a:rPr lang="en-GB" dirty="0"/>
              <a:t/>
            </a:r>
            <a:br>
              <a:rPr lang="en-GB" dirty="0"/>
            </a:br>
            <a:r>
              <a:rPr lang="en-GB" dirty="0" smtClean="0"/>
              <a:t>29 April 2015</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Quality-Adjusted Life Years</a:t>
            </a:r>
            <a:endParaRPr lang="en-GB" dirty="0"/>
          </a:p>
        </p:txBody>
      </p:sp>
      <p:sp>
        <p:nvSpPr>
          <p:cNvPr id="3" name="Content Placeholder 2"/>
          <p:cNvSpPr>
            <a:spLocks noGrp="1"/>
          </p:cNvSpPr>
          <p:nvPr>
            <p:ph idx="1"/>
          </p:nvPr>
        </p:nvSpPr>
        <p:spPr/>
        <p:txBody>
          <a:bodyPr/>
          <a:lstStyle/>
          <a:p>
            <a:r>
              <a:rPr lang="en-GB" dirty="0" smtClean="0"/>
              <a:t>Q = Health-related quality of life</a:t>
            </a:r>
          </a:p>
          <a:p>
            <a:pPr lvl="1"/>
            <a:r>
              <a:rPr lang="en-GB" b="0" dirty="0" smtClean="0"/>
              <a:t>Commonly assessed using EQ-5D</a:t>
            </a:r>
          </a:p>
          <a:p>
            <a:pPr lvl="1"/>
            <a:endParaRPr lang="en-GB" b="0" dirty="0" smtClean="0"/>
          </a:p>
          <a:p>
            <a:pPr lvl="2">
              <a:buNone/>
            </a:pPr>
            <a:endParaRPr lang="en-GB" sz="800" b="0" dirty="0" smtClean="0"/>
          </a:p>
          <a:p>
            <a:pPr lvl="2">
              <a:buNone/>
            </a:pPr>
            <a:endParaRPr lang="en-GB" sz="800" b="0" dirty="0" smtClean="0"/>
          </a:p>
          <a:p>
            <a:r>
              <a:rPr lang="en-GB" dirty="0" smtClean="0"/>
              <a:t>L = survival duration</a:t>
            </a:r>
          </a:p>
          <a:p>
            <a:endParaRPr lang="en-GB" dirty="0"/>
          </a:p>
          <a:p>
            <a:endParaRPr lang="en-GB" dirty="0" smtClean="0"/>
          </a:p>
          <a:p>
            <a:r>
              <a:rPr lang="en-GB" dirty="0" smtClean="0"/>
              <a:t>QALY = Q x L</a:t>
            </a:r>
            <a:endParaRPr lang="en-GB" dirty="0"/>
          </a:p>
        </p:txBody>
      </p:sp>
      <p:pic>
        <p:nvPicPr>
          <p:cNvPr id="4" name="Picture 2" descr="http://www.minimalstudent.com/wp-content/uploads/2010/02/green-tea-healthy-living-woman1.jpg">
            <a:hlinkClick r:id="rId2"/>
          </p:cNvPr>
          <p:cNvPicPr>
            <a:picLocks noChangeAspect="1" noChangeArrowheads="1"/>
          </p:cNvPicPr>
          <p:nvPr/>
        </p:nvPicPr>
        <p:blipFill>
          <a:blip r:embed="rId3" cstate="print"/>
          <a:srcRect/>
          <a:stretch>
            <a:fillRect/>
          </a:stretch>
        </p:blipFill>
        <p:spPr bwMode="auto">
          <a:xfrm>
            <a:off x="1115616" y="2996952"/>
            <a:ext cx="1296144" cy="862622"/>
          </a:xfrm>
          <a:prstGeom prst="rect">
            <a:avLst/>
          </a:prstGeom>
          <a:noFill/>
          <a:ln w="9525">
            <a:noFill/>
            <a:miter lim="800000"/>
            <a:headEnd/>
            <a:tailEnd/>
          </a:ln>
        </p:spPr>
      </p:pic>
      <p:pic>
        <p:nvPicPr>
          <p:cNvPr id="5" name="Picture 4" descr="http://bathroomandshoweraccessories.co.uk/wp-content/uploads/morris___walk_in_camb2.jpg">
            <a:hlinkClick r:id="rId4"/>
          </p:cNvPr>
          <p:cNvPicPr>
            <a:picLocks noChangeAspect="1" noChangeArrowheads="1"/>
          </p:cNvPicPr>
          <p:nvPr/>
        </p:nvPicPr>
        <p:blipFill>
          <a:blip r:embed="rId5" cstate="print"/>
          <a:srcRect/>
          <a:stretch>
            <a:fillRect/>
          </a:stretch>
        </p:blipFill>
        <p:spPr bwMode="auto">
          <a:xfrm>
            <a:off x="2483768" y="2996952"/>
            <a:ext cx="1152655" cy="864096"/>
          </a:xfrm>
          <a:prstGeom prst="rect">
            <a:avLst/>
          </a:prstGeom>
          <a:noFill/>
          <a:ln w="9525">
            <a:noFill/>
            <a:miter lim="800000"/>
            <a:headEnd/>
            <a:tailEnd/>
          </a:ln>
        </p:spPr>
      </p:pic>
      <p:pic>
        <p:nvPicPr>
          <p:cNvPr id="6" name="Picture 8" descr="http://gravitywerks.com/wp-content/uploads/2012/12/neck-and-shoulder-pain.jpg">
            <a:hlinkClick r:id="rId6"/>
          </p:cNvPr>
          <p:cNvPicPr>
            <a:picLocks noChangeAspect="1" noChangeArrowheads="1"/>
          </p:cNvPicPr>
          <p:nvPr/>
        </p:nvPicPr>
        <p:blipFill>
          <a:blip r:embed="rId7" cstate="print"/>
          <a:srcRect/>
          <a:stretch>
            <a:fillRect/>
          </a:stretch>
        </p:blipFill>
        <p:spPr bwMode="auto">
          <a:xfrm>
            <a:off x="3707904" y="2996952"/>
            <a:ext cx="936104" cy="838221"/>
          </a:xfrm>
          <a:prstGeom prst="rect">
            <a:avLst/>
          </a:prstGeom>
          <a:noFill/>
          <a:ln w="9525">
            <a:noFill/>
            <a:miter lim="800000"/>
            <a:headEnd/>
            <a:tailEnd/>
          </a:ln>
        </p:spPr>
      </p:pic>
      <p:pic>
        <p:nvPicPr>
          <p:cNvPr id="7" name="Picture 10" descr="http://3.bp.blogspot.com/-IA1AFxt-wGc/UYMxyZlRLfI/AAAAAAAAFBM/k1FB4GwqjiA/s1600/depression.jpg">
            <a:hlinkClick r:id="rId8"/>
          </p:cNvPr>
          <p:cNvPicPr>
            <a:picLocks noChangeAspect="1" noChangeArrowheads="1"/>
          </p:cNvPicPr>
          <p:nvPr/>
        </p:nvPicPr>
        <p:blipFill>
          <a:blip r:embed="rId9" cstate="print"/>
          <a:srcRect/>
          <a:stretch>
            <a:fillRect/>
          </a:stretch>
        </p:blipFill>
        <p:spPr bwMode="auto">
          <a:xfrm>
            <a:off x="4716016" y="2996952"/>
            <a:ext cx="1151593" cy="864096"/>
          </a:xfrm>
          <a:prstGeom prst="rect">
            <a:avLst/>
          </a:prstGeom>
          <a:noFill/>
          <a:ln w="9525">
            <a:noFill/>
            <a:miter lim="800000"/>
            <a:headEnd/>
            <a:tailEnd/>
          </a:ln>
        </p:spPr>
      </p:pic>
      <p:pic>
        <p:nvPicPr>
          <p:cNvPr id="8" name="Picture 14" descr="http://78.136.29.156/media/images/463356_food_labels_-_people_shopping_300.jpg">
            <a:hlinkClick r:id="rId10"/>
          </p:cNvPr>
          <p:cNvPicPr>
            <a:picLocks noChangeAspect="1" noChangeArrowheads="1"/>
          </p:cNvPicPr>
          <p:nvPr/>
        </p:nvPicPr>
        <p:blipFill>
          <a:blip r:embed="rId11" cstate="print"/>
          <a:srcRect/>
          <a:stretch>
            <a:fillRect/>
          </a:stretch>
        </p:blipFill>
        <p:spPr bwMode="auto">
          <a:xfrm>
            <a:off x="5940152" y="2996952"/>
            <a:ext cx="936171" cy="864096"/>
          </a:xfrm>
          <a:prstGeom prst="rect">
            <a:avLst/>
          </a:prstGeom>
          <a:noFill/>
          <a:ln w="9525">
            <a:noFill/>
            <a:miter lim="800000"/>
            <a:headEnd/>
            <a:tailEnd/>
          </a:ln>
        </p:spPr>
      </p:pic>
      <p:pic>
        <p:nvPicPr>
          <p:cNvPr id="6146" name="Picture 2" descr="Image result for time"/>
          <p:cNvPicPr>
            <a:picLocks noChangeAspect="1" noChangeArrowheads="1"/>
          </p:cNvPicPr>
          <p:nvPr/>
        </p:nvPicPr>
        <p:blipFill>
          <a:blip r:embed="rId12" cstate="print"/>
          <a:srcRect/>
          <a:stretch>
            <a:fillRect/>
          </a:stretch>
        </p:blipFill>
        <p:spPr bwMode="auto">
          <a:xfrm>
            <a:off x="1115616" y="4293096"/>
            <a:ext cx="1153612" cy="8640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Limitations of QALYs</a:t>
            </a:r>
            <a:endParaRPr lang="en-GB" dirty="0"/>
          </a:p>
        </p:txBody>
      </p:sp>
      <p:sp>
        <p:nvSpPr>
          <p:cNvPr id="3" name="Content Placeholder 2"/>
          <p:cNvSpPr>
            <a:spLocks noGrp="1"/>
          </p:cNvSpPr>
          <p:nvPr>
            <p:ph idx="1"/>
          </p:nvPr>
        </p:nvSpPr>
        <p:spPr/>
        <p:txBody>
          <a:bodyPr/>
          <a:lstStyle/>
          <a:p>
            <a:r>
              <a:rPr lang="en-GB" sz="2600" dirty="0" smtClean="0"/>
              <a:t>Narrow interpretation of health</a:t>
            </a:r>
          </a:p>
          <a:p>
            <a:pPr lvl="1"/>
            <a:r>
              <a:rPr lang="en-GB" sz="2200" b="0" dirty="0" smtClean="0"/>
              <a:t>Health interventions often have a broader impact (not assessed)</a:t>
            </a:r>
          </a:p>
          <a:p>
            <a:pPr lvl="1"/>
            <a:r>
              <a:rPr lang="en-GB" sz="2200" b="0" dirty="0" smtClean="0"/>
              <a:t>Does not capture our experience of receiving healthcare</a:t>
            </a:r>
          </a:p>
          <a:p>
            <a:pPr lvl="1"/>
            <a:r>
              <a:rPr lang="en-GB" sz="2200" b="0" dirty="0" smtClean="0"/>
              <a:t>We cannot always cure a condition, so focus may shift to helping the patient live with it as best as possible.</a:t>
            </a:r>
          </a:p>
          <a:p>
            <a:r>
              <a:rPr lang="en-GB" sz="2600" dirty="0" smtClean="0"/>
              <a:t>Not appropriate for evaluating public health &amp; social care</a:t>
            </a:r>
          </a:p>
          <a:p>
            <a:pPr lvl="1"/>
            <a:r>
              <a:rPr lang="en-GB" sz="2200" b="0" dirty="0" smtClean="0"/>
              <a:t>Again, because too narrow</a:t>
            </a:r>
            <a:endParaRPr lang="en-GB" sz="2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Health</a:t>
            </a:r>
            <a:endParaRPr lang="en-US" dirty="0"/>
          </a:p>
        </p:txBody>
      </p:sp>
      <p:sp>
        <p:nvSpPr>
          <p:cNvPr id="4099" name="Rectangle 3"/>
          <p:cNvSpPr>
            <a:spLocks noGrp="1" noChangeArrowheads="1"/>
          </p:cNvSpPr>
          <p:nvPr>
            <p:ph type="body" idx="1"/>
          </p:nvPr>
        </p:nvSpPr>
        <p:spPr/>
        <p:txBody>
          <a:bodyPr/>
          <a:lstStyle/>
          <a:p>
            <a:r>
              <a:rPr lang="en-GB" b="0" i="1" dirty="0" smtClean="0"/>
              <a:t>Health is a state of complete physical, mental and social well-being and not merely the absence of disease or infirmity</a:t>
            </a:r>
            <a:endParaRPr lang="en-US" b="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approaches:</a:t>
            </a:r>
            <a:endParaRPr lang="en-GB" dirty="0"/>
          </a:p>
        </p:txBody>
      </p:sp>
      <p:sp>
        <p:nvSpPr>
          <p:cNvPr id="3" name="Content Placeholder 2"/>
          <p:cNvSpPr>
            <a:spLocks noGrp="1"/>
          </p:cNvSpPr>
          <p:nvPr>
            <p:ph idx="1"/>
          </p:nvPr>
        </p:nvSpPr>
        <p:spPr/>
        <p:txBody>
          <a:bodyPr/>
          <a:lstStyle/>
          <a:p>
            <a:r>
              <a:rPr lang="en-GB" dirty="0" smtClean="0"/>
              <a:t>OCAP/</a:t>
            </a:r>
            <a:r>
              <a:rPr lang="en-GB" dirty="0" err="1" smtClean="0"/>
              <a:t>OxCAP</a:t>
            </a:r>
            <a:r>
              <a:rPr lang="en-GB" dirty="0" smtClean="0"/>
              <a:t>/</a:t>
            </a:r>
            <a:r>
              <a:rPr lang="en-GB" dirty="0" err="1" smtClean="0"/>
              <a:t>OxCAP</a:t>
            </a:r>
            <a:r>
              <a:rPr lang="en-GB" dirty="0" smtClean="0"/>
              <a:t>-MH</a:t>
            </a:r>
          </a:p>
          <a:p>
            <a:pPr lvl="1"/>
            <a:r>
              <a:rPr lang="en-GB" b="0" dirty="0" smtClean="0"/>
              <a:t>Public health, including mental health</a:t>
            </a:r>
          </a:p>
          <a:p>
            <a:pPr lvl="1"/>
            <a:endParaRPr lang="en-GB" sz="800" b="0" dirty="0" smtClean="0"/>
          </a:p>
          <a:p>
            <a:r>
              <a:rPr lang="en-GB" dirty="0" smtClean="0"/>
              <a:t>ICECAP-A, ICECAP-O, ICECAP-SCM</a:t>
            </a:r>
          </a:p>
          <a:p>
            <a:pPr lvl="1"/>
            <a:r>
              <a:rPr lang="en-GB" b="0" dirty="0" smtClean="0"/>
              <a:t>Health and social care in adults, older people and at the end of life</a:t>
            </a:r>
          </a:p>
          <a:p>
            <a:pPr lvl="1"/>
            <a:endParaRPr lang="en-GB" sz="800" b="0" dirty="0" smtClean="0"/>
          </a:p>
          <a:p>
            <a:r>
              <a:rPr lang="en-GB" dirty="0" smtClean="0"/>
              <a:t>Assessing capability in patients with chronic pain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Expansionist interpretations</a:t>
            </a:r>
            <a:endParaRPr lang="en-GB" dirty="0"/>
          </a:p>
        </p:txBody>
      </p:sp>
      <p:sp>
        <p:nvSpPr>
          <p:cNvPr id="3" name="Content Placeholder 2"/>
          <p:cNvSpPr>
            <a:spLocks noGrp="1"/>
          </p:cNvSpPr>
          <p:nvPr>
            <p:ph idx="1"/>
          </p:nvPr>
        </p:nvSpPr>
        <p:spPr/>
        <p:txBody>
          <a:bodyPr/>
          <a:lstStyle/>
          <a:p>
            <a:r>
              <a:rPr lang="en-GB" sz="2400" dirty="0" smtClean="0"/>
              <a:t>Expert-led versus participatory</a:t>
            </a:r>
          </a:p>
          <a:p>
            <a:pPr lvl="1"/>
            <a:r>
              <a:rPr lang="en-GB" sz="2200" b="0" dirty="0" smtClean="0"/>
              <a:t>Based upon Nussbaum’s 10 central capabilities</a:t>
            </a:r>
          </a:p>
          <a:p>
            <a:pPr lvl="1"/>
            <a:r>
              <a:rPr lang="en-GB" sz="2200" b="0" dirty="0" smtClean="0"/>
              <a:t>Developed through in-depth qualitative work</a:t>
            </a:r>
          </a:p>
          <a:p>
            <a:endParaRPr lang="en-GB" sz="800" dirty="0" smtClean="0"/>
          </a:p>
          <a:p>
            <a:r>
              <a:rPr lang="en-GB" sz="2400" dirty="0" smtClean="0"/>
              <a:t>Combinations of attribute phrasing (functioning versus capability)</a:t>
            </a:r>
          </a:p>
          <a:p>
            <a:pPr>
              <a:buNone/>
            </a:pPr>
            <a:endParaRPr lang="en-GB" sz="2400" dirty="0" smtClean="0"/>
          </a:p>
        </p:txBody>
      </p:sp>
      <p:pic>
        <p:nvPicPr>
          <p:cNvPr id="7170" name="Picture 2" descr="Image result for interpretation"/>
          <p:cNvPicPr>
            <a:picLocks noChangeAspect="1" noChangeArrowheads="1"/>
          </p:cNvPicPr>
          <p:nvPr/>
        </p:nvPicPr>
        <p:blipFill>
          <a:blip r:embed="rId2" cstate="print"/>
          <a:srcRect/>
          <a:stretch>
            <a:fillRect/>
          </a:stretch>
        </p:blipFill>
        <p:spPr bwMode="auto">
          <a:xfrm>
            <a:off x="6660232" y="548680"/>
            <a:ext cx="1921688" cy="122413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Participatory approaches</a:t>
            </a:r>
            <a:endParaRPr lang="en-GB" dirty="0"/>
          </a:p>
        </p:txBody>
      </p:sp>
      <p:sp>
        <p:nvSpPr>
          <p:cNvPr id="5" name="Text Placeholder 4"/>
          <p:cNvSpPr>
            <a:spLocks noGrp="1"/>
          </p:cNvSpPr>
          <p:nvPr>
            <p:ph type="body" idx="1"/>
          </p:nvPr>
        </p:nvSpPr>
        <p:spPr/>
        <p:txBody>
          <a:bodyPr/>
          <a:lstStyle/>
          <a:p>
            <a:r>
              <a:rPr lang="en-GB" dirty="0" smtClean="0"/>
              <a:t>Chronic Pain</a:t>
            </a:r>
            <a:endParaRPr lang="en-GB" dirty="0"/>
          </a:p>
        </p:txBody>
      </p:sp>
      <p:sp>
        <p:nvSpPr>
          <p:cNvPr id="6" name="Content Placeholder 5"/>
          <p:cNvSpPr>
            <a:spLocks noGrp="1"/>
          </p:cNvSpPr>
          <p:nvPr>
            <p:ph sz="half" idx="2"/>
          </p:nvPr>
        </p:nvSpPr>
        <p:spPr>
          <a:xfrm>
            <a:off x="4716016" y="2204864"/>
            <a:ext cx="4040188" cy="3951288"/>
          </a:xfrm>
        </p:spPr>
        <p:txBody>
          <a:bodyPr/>
          <a:lstStyle/>
          <a:p>
            <a:r>
              <a:rPr lang="en-GB" sz="2200" dirty="0" smtClean="0"/>
              <a:t>Attachment </a:t>
            </a:r>
            <a:r>
              <a:rPr lang="en-GB" sz="2200" b="0" i="1" dirty="0" smtClean="0"/>
              <a:t>(love &amp; friendship)</a:t>
            </a:r>
          </a:p>
          <a:p>
            <a:r>
              <a:rPr lang="en-GB" sz="2200" dirty="0" smtClean="0"/>
              <a:t>Security </a:t>
            </a:r>
            <a:r>
              <a:rPr lang="en-GB" sz="2200" b="0" i="1" dirty="0" smtClean="0"/>
              <a:t>(thinking about the future without concern)</a:t>
            </a:r>
          </a:p>
          <a:p>
            <a:r>
              <a:rPr lang="en-GB" sz="2200" dirty="0" smtClean="0"/>
              <a:t>Role </a:t>
            </a:r>
            <a:r>
              <a:rPr lang="en-GB" sz="2200" b="0" i="1" dirty="0" smtClean="0"/>
              <a:t>(doing things which make you feel valued)</a:t>
            </a:r>
          </a:p>
          <a:p>
            <a:r>
              <a:rPr lang="en-GB" sz="2200" dirty="0" smtClean="0"/>
              <a:t>Enjoyment </a:t>
            </a:r>
            <a:r>
              <a:rPr lang="en-GB" sz="2200" b="0" i="1" dirty="0" smtClean="0"/>
              <a:t>(enjoyment &amp; pleasure)</a:t>
            </a:r>
          </a:p>
          <a:p>
            <a:r>
              <a:rPr lang="en-GB" sz="2200" dirty="0" smtClean="0"/>
              <a:t>Control </a:t>
            </a:r>
            <a:r>
              <a:rPr lang="en-GB" sz="2200" b="0" i="1" dirty="0" smtClean="0"/>
              <a:t>(being independent)</a:t>
            </a:r>
          </a:p>
        </p:txBody>
      </p:sp>
      <p:sp>
        <p:nvSpPr>
          <p:cNvPr id="7" name="Text Placeholder 6"/>
          <p:cNvSpPr>
            <a:spLocks noGrp="1"/>
          </p:cNvSpPr>
          <p:nvPr>
            <p:ph type="body" sz="quarter" idx="3"/>
          </p:nvPr>
        </p:nvSpPr>
        <p:spPr/>
        <p:txBody>
          <a:bodyPr/>
          <a:lstStyle/>
          <a:p>
            <a:r>
              <a:rPr lang="en-GB" dirty="0" smtClean="0"/>
              <a:t>ICECAP-O</a:t>
            </a:r>
            <a:endParaRPr lang="en-GB" dirty="0"/>
          </a:p>
        </p:txBody>
      </p:sp>
      <p:sp>
        <p:nvSpPr>
          <p:cNvPr id="8" name="Content Placeholder 7"/>
          <p:cNvSpPr>
            <a:spLocks noGrp="1"/>
          </p:cNvSpPr>
          <p:nvPr>
            <p:ph sz="quarter" idx="4"/>
          </p:nvPr>
        </p:nvSpPr>
        <p:spPr>
          <a:xfrm>
            <a:off x="323528" y="2204864"/>
            <a:ext cx="4041775" cy="3951288"/>
          </a:xfrm>
        </p:spPr>
        <p:txBody>
          <a:bodyPr/>
          <a:lstStyle/>
          <a:p>
            <a:r>
              <a:rPr lang="en-GB" sz="2200" b="0" dirty="0" smtClean="0"/>
              <a:t>Love &amp; social inclusion</a:t>
            </a:r>
          </a:p>
          <a:p>
            <a:r>
              <a:rPr lang="en-GB" sz="2200" b="0" dirty="0" smtClean="0"/>
              <a:t>Enjoyment</a:t>
            </a:r>
          </a:p>
          <a:p>
            <a:r>
              <a:rPr lang="en-GB" sz="2200" b="0" dirty="0" smtClean="0"/>
              <a:t>Respect &amp; identity</a:t>
            </a:r>
          </a:p>
          <a:p>
            <a:r>
              <a:rPr lang="en-GB" sz="2200" b="0" dirty="0" smtClean="0"/>
              <a:t>Remaining physically &amp; mentally active</a:t>
            </a:r>
          </a:p>
          <a:p>
            <a:r>
              <a:rPr lang="en-GB" sz="2200" b="0" dirty="0" smtClean="0"/>
              <a:t>Societal &amp; family roles</a:t>
            </a:r>
          </a:p>
          <a:p>
            <a:r>
              <a:rPr lang="en-GB" sz="2200" b="0" dirty="0" smtClean="0"/>
              <a:t>Independence &amp; autonomy</a:t>
            </a:r>
          </a:p>
          <a:p>
            <a:r>
              <a:rPr lang="en-GB" sz="2200" b="0" dirty="0" smtClean="0"/>
              <a:t>Physical &amp; mental wellbeing</a:t>
            </a:r>
          </a:p>
          <a:p>
            <a:r>
              <a:rPr lang="en-GB" sz="2200" b="0" dirty="0" smtClean="0"/>
              <a:t>Feeling secure about the future</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Expert led approach</a:t>
            </a:r>
            <a:endParaRPr lang="en-GB" dirty="0"/>
          </a:p>
        </p:txBody>
      </p:sp>
      <p:sp>
        <p:nvSpPr>
          <p:cNvPr id="3" name="Content Placeholder 2"/>
          <p:cNvSpPr>
            <a:spLocks noGrp="1"/>
          </p:cNvSpPr>
          <p:nvPr>
            <p:ph sz="half" idx="1"/>
          </p:nvPr>
        </p:nvSpPr>
        <p:spPr/>
        <p:txBody>
          <a:bodyPr/>
          <a:lstStyle/>
          <a:p>
            <a:r>
              <a:rPr lang="en-GB" sz="2000" dirty="0" smtClean="0"/>
              <a:t>Love &amp; social support</a:t>
            </a:r>
          </a:p>
          <a:p>
            <a:r>
              <a:rPr lang="en-GB" sz="2000" dirty="0" smtClean="0"/>
              <a:t>Social networks</a:t>
            </a:r>
          </a:p>
          <a:p>
            <a:r>
              <a:rPr lang="en-GB" sz="2000" dirty="0" smtClean="0"/>
              <a:t>Enjoy recreation</a:t>
            </a:r>
          </a:p>
          <a:p>
            <a:r>
              <a:rPr lang="en-GB" sz="2000" dirty="0" smtClean="0"/>
              <a:t>Appreciate nature</a:t>
            </a:r>
          </a:p>
          <a:p>
            <a:r>
              <a:rPr lang="en-GB" sz="2000" dirty="0" smtClean="0"/>
              <a:t>Respect &amp; appreciation</a:t>
            </a:r>
          </a:p>
          <a:p>
            <a:r>
              <a:rPr lang="en-GB" sz="2000" dirty="0" smtClean="0"/>
              <a:t>Discrimination</a:t>
            </a:r>
          </a:p>
          <a:p>
            <a:r>
              <a:rPr lang="en-GB" sz="2000" dirty="0" smtClean="0"/>
              <a:t>Freedom of expression</a:t>
            </a:r>
          </a:p>
          <a:p>
            <a:r>
              <a:rPr lang="en-GB" sz="2000" dirty="0" smtClean="0"/>
              <a:t>Employment Discrimination</a:t>
            </a:r>
          </a:p>
          <a:p>
            <a:r>
              <a:rPr lang="en-GB" sz="2000" dirty="0" smtClean="0"/>
              <a:t>Imagination &amp; creativity</a:t>
            </a:r>
          </a:p>
        </p:txBody>
      </p:sp>
      <p:sp>
        <p:nvSpPr>
          <p:cNvPr id="5" name="Content Placeholder 4"/>
          <p:cNvSpPr>
            <a:spLocks noGrp="1"/>
          </p:cNvSpPr>
          <p:nvPr>
            <p:ph sz="half" idx="2"/>
          </p:nvPr>
        </p:nvSpPr>
        <p:spPr/>
        <p:txBody>
          <a:bodyPr/>
          <a:lstStyle/>
          <a:p>
            <a:r>
              <a:rPr lang="en-GB" sz="2000" dirty="0" smtClean="0"/>
              <a:t>Daily activities</a:t>
            </a:r>
          </a:p>
          <a:p>
            <a:r>
              <a:rPr lang="en-GB" sz="2000" dirty="0" smtClean="0"/>
              <a:t>Influence local decisions</a:t>
            </a:r>
          </a:p>
          <a:p>
            <a:r>
              <a:rPr lang="en-GB" sz="2000" dirty="0" smtClean="0"/>
              <a:t>Planning one’s life</a:t>
            </a:r>
          </a:p>
          <a:p>
            <a:r>
              <a:rPr lang="en-GB" sz="2000" dirty="0" smtClean="0"/>
              <a:t>Suitable accommodation</a:t>
            </a:r>
          </a:p>
          <a:p>
            <a:r>
              <a:rPr lang="en-GB" sz="2000" dirty="0" smtClean="0"/>
              <a:t>Life expectancy</a:t>
            </a:r>
          </a:p>
          <a:p>
            <a:r>
              <a:rPr lang="en-GB" sz="2000" dirty="0" smtClean="0"/>
              <a:t>Losing sleep</a:t>
            </a:r>
          </a:p>
          <a:p>
            <a:r>
              <a:rPr lang="en-GB" sz="2000" dirty="0" smtClean="0"/>
              <a:t>Property Ownership</a:t>
            </a:r>
          </a:p>
          <a:p>
            <a:r>
              <a:rPr lang="en-GB" sz="2000" dirty="0" smtClean="0"/>
              <a:t>Neighbourhood safety</a:t>
            </a:r>
          </a:p>
          <a:p>
            <a:r>
              <a:rPr lang="en-GB" sz="2000" dirty="0" smtClean="0"/>
              <a:t>Potential for assault</a:t>
            </a:r>
            <a:endParaRPr lang="en-GB"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Expansionist interpretations</a:t>
            </a:r>
            <a:endParaRPr lang="en-GB" dirty="0"/>
          </a:p>
        </p:txBody>
      </p:sp>
      <p:sp>
        <p:nvSpPr>
          <p:cNvPr id="3" name="Content Placeholder 2"/>
          <p:cNvSpPr>
            <a:spLocks noGrp="1"/>
          </p:cNvSpPr>
          <p:nvPr>
            <p:ph idx="1"/>
          </p:nvPr>
        </p:nvSpPr>
        <p:spPr/>
        <p:txBody>
          <a:bodyPr/>
          <a:lstStyle/>
          <a:p>
            <a:r>
              <a:rPr lang="en-GB" sz="2400" dirty="0" smtClean="0"/>
              <a:t>Valuation versus equal weights</a:t>
            </a:r>
          </a:p>
          <a:p>
            <a:pPr lvl="1"/>
            <a:r>
              <a:rPr lang="en-GB" sz="2200" b="0" dirty="0" smtClean="0"/>
              <a:t>Multi-attribute Valuation (Swing-Weighting) </a:t>
            </a:r>
            <a:r>
              <a:rPr lang="en-GB" sz="2200" b="0" dirty="0" smtClean="0">
                <a:solidFill>
                  <a:srgbClr val="FF0000"/>
                </a:solidFill>
              </a:rPr>
              <a:t>- exploratory</a:t>
            </a:r>
          </a:p>
          <a:p>
            <a:pPr lvl="1"/>
            <a:r>
              <a:rPr lang="en-GB" sz="2200" b="0" dirty="0" smtClean="0"/>
              <a:t>Best-worst scaling</a:t>
            </a:r>
          </a:p>
          <a:p>
            <a:pPr lvl="1"/>
            <a:r>
              <a:rPr lang="en-GB" sz="2200" b="0" dirty="0" smtClean="0"/>
              <a:t>Equal weights</a:t>
            </a:r>
          </a:p>
          <a:p>
            <a:endParaRPr lang="en-GB" sz="800" dirty="0" smtClean="0"/>
          </a:p>
          <a:p>
            <a:r>
              <a:rPr lang="en-GB" sz="2400" dirty="0" smtClean="0"/>
              <a:t>Loosely assumes a cost-consequence type framework (costs and outcomes disaggregated)</a:t>
            </a:r>
            <a:endParaRPr lang="en-GB" sz="2400" dirty="0"/>
          </a:p>
        </p:txBody>
      </p:sp>
      <p:pic>
        <p:nvPicPr>
          <p:cNvPr id="7170" name="Picture 2" descr="Image result for interpretation"/>
          <p:cNvPicPr>
            <a:picLocks noChangeAspect="1" noChangeArrowheads="1"/>
          </p:cNvPicPr>
          <p:nvPr/>
        </p:nvPicPr>
        <p:blipFill>
          <a:blip r:embed="rId2" cstate="print"/>
          <a:srcRect/>
          <a:stretch>
            <a:fillRect/>
          </a:stretch>
        </p:blipFill>
        <p:spPr bwMode="auto">
          <a:xfrm>
            <a:off x="6660232" y="548680"/>
            <a:ext cx="1921688" cy="122413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QALYs versus UK (expansionist) approaches</a:t>
            </a:r>
            <a:endParaRPr lang="en-GB" dirty="0">
              <a:solidFill>
                <a:srgbClr val="FF0000"/>
              </a:solidFill>
            </a:endParaRPr>
          </a:p>
        </p:txBody>
      </p:sp>
      <p:graphicFrame>
        <p:nvGraphicFramePr>
          <p:cNvPr id="4" name="Content Placeholder 3"/>
          <p:cNvGraphicFramePr>
            <a:graphicFrameLocks noGrp="1"/>
          </p:cNvGraphicFramePr>
          <p:nvPr>
            <p:ph idx="1"/>
          </p:nvPr>
        </p:nvGraphicFramePr>
        <p:xfrm>
          <a:off x="683568" y="1700808"/>
          <a:ext cx="7772400" cy="237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nvGraphicFramePr>
        <p:xfrm>
          <a:off x="683568" y="3789040"/>
          <a:ext cx="7772400" cy="23762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Observation/Critique</a:t>
            </a:r>
            <a:endParaRPr lang="en-GB" dirty="0"/>
          </a:p>
        </p:txBody>
      </p:sp>
      <p:sp>
        <p:nvSpPr>
          <p:cNvPr id="3" name="Content Placeholder 2"/>
          <p:cNvSpPr>
            <a:spLocks noGrp="1"/>
          </p:cNvSpPr>
          <p:nvPr>
            <p:ph sz="half" idx="1"/>
          </p:nvPr>
        </p:nvSpPr>
        <p:spPr>
          <a:xfrm>
            <a:off x="685800" y="1981201"/>
            <a:ext cx="3810000" cy="2455911"/>
          </a:xfrm>
        </p:spPr>
        <p:txBody>
          <a:bodyPr/>
          <a:lstStyle/>
          <a:p>
            <a:r>
              <a:rPr lang="en-GB" sz="2200" b="0" dirty="0" err="1" smtClean="0"/>
              <a:t>OxCAP</a:t>
            </a:r>
            <a:r>
              <a:rPr lang="en-GB" sz="2200" b="0" dirty="0" smtClean="0"/>
              <a:t> instruments likely to be used alongside EQ-5D</a:t>
            </a:r>
          </a:p>
          <a:p>
            <a:r>
              <a:rPr lang="en-GB" sz="2200" b="0" dirty="0" smtClean="0"/>
              <a:t>Capture </a:t>
            </a:r>
            <a:r>
              <a:rPr lang="en-GB" sz="2200" b="0" i="1" dirty="0" smtClean="0">
                <a:solidFill>
                  <a:srgbClr val="FF0000"/>
                </a:solidFill>
              </a:rPr>
              <a:t>additional</a:t>
            </a:r>
            <a:r>
              <a:rPr lang="en-GB" sz="2200" b="0" dirty="0" smtClean="0"/>
              <a:t> evidence for decision-makers to consider</a:t>
            </a:r>
          </a:p>
          <a:p>
            <a:pPr>
              <a:buNone/>
            </a:pPr>
            <a:endParaRPr lang="en-GB" sz="2200" dirty="0" smtClean="0"/>
          </a:p>
        </p:txBody>
      </p:sp>
      <p:sp>
        <p:nvSpPr>
          <p:cNvPr id="4" name="Content Placeholder 3"/>
          <p:cNvSpPr>
            <a:spLocks noGrp="1"/>
          </p:cNvSpPr>
          <p:nvPr>
            <p:ph sz="half" idx="2"/>
          </p:nvPr>
        </p:nvSpPr>
        <p:spPr>
          <a:xfrm>
            <a:off x="4648200" y="1981201"/>
            <a:ext cx="3810000" cy="2455911"/>
          </a:xfrm>
        </p:spPr>
        <p:txBody>
          <a:bodyPr/>
          <a:lstStyle/>
          <a:p>
            <a:r>
              <a:rPr lang="en-GB" sz="2200" b="0" dirty="0" smtClean="0"/>
              <a:t>ICECAP instruments typically used alongside EQ-5D in practice</a:t>
            </a:r>
          </a:p>
          <a:p>
            <a:r>
              <a:rPr lang="en-GB" sz="2200" b="0" dirty="0" smtClean="0"/>
              <a:t>Evidence that the two instruments capture different things</a:t>
            </a:r>
          </a:p>
        </p:txBody>
      </p:sp>
      <p:sp>
        <p:nvSpPr>
          <p:cNvPr id="5" name="TextBox 4"/>
          <p:cNvSpPr txBox="1"/>
          <p:nvPr/>
        </p:nvSpPr>
        <p:spPr>
          <a:xfrm>
            <a:off x="611560" y="4797152"/>
            <a:ext cx="7920880" cy="430887"/>
          </a:xfrm>
          <a:prstGeom prst="rect">
            <a:avLst/>
          </a:prstGeom>
          <a:noFill/>
        </p:spPr>
        <p:txBody>
          <a:bodyPr wrap="square" rtlCol="0">
            <a:spAutoFit/>
          </a:bodyPr>
          <a:lstStyle/>
          <a:p>
            <a:r>
              <a:rPr lang="en-GB" sz="2200" dirty="0" smtClean="0"/>
              <a:t>What about health in a more immediate clinical sense? </a:t>
            </a:r>
            <a:endParaRPr lang="en-GB"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a:t>
            </a:r>
            <a:endParaRPr lang="en-GB" dirty="0"/>
          </a:p>
        </p:txBody>
      </p:sp>
      <p:sp>
        <p:nvSpPr>
          <p:cNvPr id="3" name="Content Placeholder 2"/>
          <p:cNvSpPr>
            <a:spLocks noGrp="1"/>
          </p:cNvSpPr>
          <p:nvPr>
            <p:ph idx="1"/>
          </p:nvPr>
        </p:nvSpPr>
        <p:spPr/>
        <p:txBody>
          <a:bodyPr/>
          <a:lstStyle/>
          <a:p>
            <a:r>
              <a:rPr lang="en-GB" dirty="0" smtClean="0"/>
              <a:t>To explore different interpretations of the capability approach and understand:</a:t>
            </a:r>
          </a:p>
          <a:p>
            <a:pPr lvl="1"/>
            <a:r>
              <a:rPr lang="en-GB" b="0" dirty="0" smtClean="0"/>
              <a:t>The key ways in which they differ</a:t>
            </a:r>
          </a:p>
          <a:p>
            <a:pPr lvl="1"/>
            <a:r>
              <a:rPr lang="en-GB" b="0" dirty="0" smtClean="0"/>
              <a:t>Reasons why they differ</a:t>
            </a:r>
          </a:p>
          <a:p>
            <a:pPr lvl="1"/>
            <a:r>
              <a:rPr lang="en-GB" b="0" dirty="0" smtClean="0"/>
              <a:t>Strengths and weaknesses</a:t>
            </a:r>
          </a:p>
          <a:p>
            <a:pPr lvl="1"/>
            <a:r>
              <a:rPr lang="en-GB" b="0" dirty="0" smtClean="0"/>
              <a:t>Areas for future research</a:t>
            </a:r>
            <a:endParaRPr lang="en-GB"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Observation/Critique</a:t>
            </a:r>
            <a:endParaRPr lang="en-GB" dirty="0"/>
          </a:p>
        </p:txBody>
      </p:sp>
      <p:sp>
        <p:nvSpPr>
          <p:cNvPr id="3" name="Content Placeholder 2"/>
          <p:cNvSpPr>
            <a:spLocks noGrp="1"/>
          </p:cNvSpPr>
          <p:nvPr>
            <p:ph idx="1"/>
          </p:nvPr>
        </p:nvSpPr>
        <p:spPr/>
        <p:txBody>
          <a:bodyPr/>
          <a:lstStyle/>
          <a:p>
            <a:r>
              <a:rPr lang="en-GB" b="0" dirty="0" smtClean="0"/>
              <a:t>Does inclusion alongside EQ-5D in a cost-consequence type analysis represent the ‘easy option’ or perhaps a lack of consideration of how capability theory can appropriately shape the decision-making framework?</a:t>
            </a:r>
          </a:p>
          <a:p>
            <a:pPr>
              <a:buNone/>
            </a:pPr>
            <a:r>
              <a:rPr lang="en-GB" b="0" dirty="0" smtClean="0"/>
              <a:t> </a:t>
            </a:r>
          </a:p>
          <a:p>
            <a:r>
              <a:rPr lang="en-GB" b="0" dirty="0" smtClean="0"/>
              <a:t>What about a decision-rule??</a:t>
            </a:r>
            <a:endParaRPr lang="en-GB"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Decision-Making - Mitchell (2013)</a:t>
            </a:r>
            <a:endParaRPr lang="en-GB" dirty="0"/>
          </a:p>
        </p:txBody>
      </p:sp>
      <p:sp>
        <p:nvSpPr>
          <p:cNvPr id="3" name="Content Placeholder 2"/>
          <p:cNvSpPr>
            <a:spLocks noGrp="1"/>
          </p:cNvSpPr>
          <p:nvPr>
            <p:ph idx="1"/>
          </p:nvPr>
        </p:nvSpPr>
        <p:spPr/>
        <p:txBody>
          <a:bodyPr/>
          <a:lstStyle/>
          <a:p>
            <a:r>
              <a:rPr lang="en-GB" sz="2600" b="0" dirty="0" smtClean="0"/>
              <a:t>Adoption of an approach based on AF multidimensional poverty measures</a:t>
            </a:r>
          </a:p>
          <a:p>
            <a:endParaRPr lang="en-GB" sz="1200" dirty="0" smtClean="0"/>
          </a:p>
          <a:p>
            <a:r>
              <a:rPr lang="en-GB" sz="2600" b="0" dirty="0" smtClean="0"/>
              <a:t>Sufficient capability</a:t>
            </a:r>
            <a:endParaRPr lang="en-GB" sz="26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924944"/>
            <a:ext cx="7772400" cy="1362075"/>
          </a:xfrm>
        </p:spPr>
        <p:txBody>
          <a:bodyPr/>
          <a:lstStyle/>
          <a:p>
            <a:r>
              <a:rPr lang="en-GB" dirty="0" smtClean="0"/>
              <a:t>Health capability</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smtClean="0"/>
              <a:t>Focus on health: </a:t>
            </a:r>
            <a:r>
              <a:rPr lang="en-GB" dirty="0" err="1" smtClean="0"/>
              <a:t>Ruger’s</a:t>
            </a:r>
            <a:r>
              <a:rPr lang="en-GB" dirty="0" smtClean="0"/>
              <a:t> Health Capability Paradigm</a:t>
            </a:r>
            <a:endParaRPr lang="en-GB" dirty="0"/>
          </a:p>
        </p:txBody>
      </p:sp>
      <p:sp>
        <p:nvSpPr>
          <p:cNvPr id="12" name="Content Placeholder 11"/>
          <p:cNvSpPr>
            <a:spLocks noGrp="1"/>
          </p:cNvSpPr>
          <p:nvPr>
            <p:ph sz="half" idx="2"/>
          </p:nvPr>
        </p:nvSpPr>
        <p:spPr/>
        <p:txBody>
          <a:bodyPr/>
          <a:lstStyle/>
          <a:p>
            <a:r>
              <a:rPr lang="en-GB" sz="2600" dirty="0" smtClean="0"/>
              <a:t>“a </a:t>
            </a:r>
            <a:r>
              <a:rPr lang="en-GB" sz="2600" dirty="0"/>
              <a:t>lack of consensus on moral norms relating to distributive </a:t>
            </a:r>
            <a:r>
              <a:rPr lang="en-GB" sz="2600" dirty="0" smtClean="0"/>
              <a:t>justice”</a:t>
            </a:r>
          </a:p>
          <a:p>
            <a:endParaRPr lang="en-GB" sz="800" dirty="0" smtClean="0"/>
          </a:p>
          <a:p>
            <a:pPr>
              <a:buNone/>
            </a:pPr>
            <a:r>
              <a:rPr lang="en-GB" sz="1800" b="0" dirty="0" smtClean="0"/>
              <a:t>		(Ruger, 2010, p14)</a:t>
            </a:r>
            <a:endParaRPr lang="en-GB" sz="1800" b="0" dirty="0"/>
          </a:p>
        </p:txBody>
      </p:sp>
      <p:pic>
        <p:nvPicPr>
          <p:cNvPr id="26630" name="Picture 6" descr="http://www.opednews.com/populum/uploaded/health10_s640x425-77173-20120305-1.jpg">
            <a:hlinkClick r:id="rId2"/>
          </p:cNvPr>
          <p:cNvPicPr>
            <a:picLocks noChangeAspect="1" noChangeArrowheads="1"/>
          </p:cNvPicPr>
          <p:nvPr/>
        </p:nvPicPr>
        <p:blipFill>
          <a:blip r:embed="rId3" cstate="print"/>
          <a:srcRect/>
          <a:stretch>
            <a:fillRect/>
          </a:stretch>
        </p:blipFill>
        <p:spPr bwMode="auto">
          <a:xfrm>
            <a:off x="683569" y="2132856"/>
            <a:ext cx="3528392" cy="2343073"/>
          </a:xfrm>
          <a:prstGeom prst="rect">
            <a:avLst/>
          </a:prstGeom>
          <a:noFill/>
        </p:spPr>
      </p:pic>
      <p:pic>
        <p:nvPicPr>
          <p:cNvPr id="15361" name="Picture 1"/>
          <p:cNvPicPr>
            <a:picLocks noChangeAspect="1" noChangeArrowheads="1"/>
          </p:cNvPicPr>
          <p:nvPr/>
        </p:nvPicPr>
        <p:blipFill>
          <a:blip r:embed="rId4" cstate="print"/>
          <a:srcRect/>
          <a:stretch>
            <a:fillRect/>
          </a:stretch>
        </p:blipFill>
        <p:spPr bwMode="auto">
          <a:xfrm>
            <a:off x="899592" y="3429000"/>
            <a:ext cx="4104456" cy="20701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Capability Paradigm</a:t>
            </a:r>
            <a:endParaRPr lang="en-GB" dirty="0"/>
          </a:p>
        </p:txBody>
      </p:sp>
      <p:sp>
        <p:nvSpPr>
          <p:cNvPr id="3" name="Text Placeholder 2"/>
          <p:cNvSpPr>
            <a:spLocks noGrp="1"/>
          </p:cNvSpPr>
          <p:nvPr>
            <p:ph type="body" idx="1"/>
          </p:nvPr>
        </p:nvSpPr>
        <p:spPr/>
        <p:txBody>
          <a:bodyPr/>
          <a:lstStyle/>
          <a:p>
            <a:r>
              <a:rPr lang="en-GB" dirty="0" smtClean="0"/>
              <a:t>Health Capability</a:t>
            </a:r>
            <a:endParaRPr lang="en-GB" dirty="0"/>
          </a:p>
        </p:txBody>
      </p:sp>
      <p:sp>
        <p:nvSpPr>
          <p:cNvPr id="4" name="Content Placeholder 3"/>
          <p:cNvSpPr>
            <a:spLocks noGrp="1"/>
          </p:cNvSpPr>
          <p:nvPr>
            <p:ph sz="half" idx="2"/>
          </p:nvPr>
        </p:nvSpPr>
        <p:spPr/>
        <p:txBody>
          <a:bodyPr/>
          <a:lstStyle/>
          <a:p>
            <a:endParaRPr lang="en-GB" sz="800" dirty="0" smtClean="0"/>
          </a:p>
          <a:p>
            <a:r>
              <a:rPr lang="en-GB" sz="2200" dirty="0" smtClean="0"/>
              <a:t>Avoidable mortality</a:t>
            </a:r>
          </a:p>
          <a:p>
            <a:r>
              <a:rPr lang="en-GB" sz="2200" dirty="0" smtClean="0"/>
              <a:t>Avoidable morbidity</a:t>
            </a:r>
          </a:p>
          <a:p>
            <a:pPr lvl="1"/>
            <a:r>
              <a:rPr lang="en-GB" b="0" dirty="0" smtClean="0"/>
              <a:t>Health functioning</a:t>
            </a:r>
          </a:p>
          <a:p>
            <a:pPr lvl="1"/>
            <a:r>
              <a:rPr lang="en-GB" b="0" dirty="0" smtClean="0"/>
              <a:t>Assessed using (mostly) existing measures – such as SF-36</a:t>
            </a:r>
            <a:endParaRPr lang="en-GB" b="0" dirty="0"/>
          </a:p>
        </p:txBody>
      </p:sp>
      <p:sp>
        <p:nvSpPr>
          <p:cNvPr id="5" name="Text Placeholder 4"/>
          <p:cNvSpPr>
            <a:spLocks noGrp="1"/>
          </p:cNvSpPr>
          <p:nvPr>
            <p:ph type="body" sz="quarter" idx="3"/>
          </p:nvPr>
        </p:nvSpPr>
        <p:spPr/>
        <p:txBody>
          <a:bodyPr/>
          <a:lstStyle/>
          <a:p>
            <a:r>
              <a:rPr lang="en-GB" dirty="0" smtClean="0"/>
              <a:t>Health Agency</a:t>
            </a:r>
            <a:endParaRPr lang="en-GB" dirty="0"/>
          </a:p>
        </p:txBody>
      </p:sp>
      <p:sp>
        <p:nvSpPr>
          <p:cNvPr id="6" name="Content Placeholder 5"/>
          <p:cNvSpPr>
            <a:spLocks noGrp="1"/>
          </p:cNvSpPr>
          <p:nvPr>
            <p:ph sz="quarter" idx="4"/>
          </p:nvPr>
        </p:nvSpPr>
        <p:spPr/>
        <p:txBody>
          <a:bodyPr/>
          <a:lstStyle/>
          <a:p>
            <a:endParaRPr lang="en-GB" sz="800" dirty="0" smtClean="0"/>
          </a:p>
          <a:p>
            <a:r>
              <a:rPr lang="en-GB" sz="2200" dirty="0" smtClean="0"/>
              <a:t>Health knowledge</a:t>
            </a:r>
          </a:p>
          <a:p>
            <a:pPr lvl="1"/>
            <a:r>
              <a:rPr lang="en-GB" b="0" dirty="0" smtClean="0"/>
              <a:t>Extent to which individuals are able to make informed decisions</a:t>
            </a:r>
            <a:endParaRPr lang="en-GB" b="0" dirty="0"/>
          </a:p>
        </p:txBody>
      </p:sp>
      <p:sp>
        <p:nvSpPr>
          <p:cNvPr id="7" name="TextBox 6"/>
          <p:cNvSpPr txBox="1"/>
          <p:nvPr/>
        </p:nvSpPr>
        <p:spPr>
          <a:xfrm>
            <a:off x="611560" y="4941168"/>
            <a:ext cx="7920880" cy="769441"/>
          </a:xfrm>
          <a:prstGeom prst="rect">
            <a:avLst/>
          </a:prstGeom>
          <a:noFill/>
        </p:spPr>
        <p:txBody>
          <a:bodyPr wrap="square" rtlCol="0">
            <a:spAutoFit/>
          </a:bodyPr>
          <a:lstStyle/>
          <a:p>
            <a:r>
              <a:rPr lang="en-GB" sz="2200" dirty="0" smtClean="0"/>
              <a:t>No place for preferences as preferences may not align with health need</a:t>
            </a:r>
            <a:endParaRPr lang="en-GB" sz="2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Observation/Critique</a:t>
            </a:r>
            <a:endParaRPr lang="en-GB" dirty="0"/>
          </a:p>
        </p:txBody>
      </p:sp>
      <p:sp>
        <p:nvSpPr>
          <p:cNvPr id="3" name="Content Placeholder 2"/>
          <p:cNvSpPr>
            <a:spLocks noGrp="1"/>
          </p:cNvSpPr>
          <p:nvPr>
            <p:ph idx="1"/>
          </p:nvPr>
        </p:nvSpPr>
        <p:spPr>
          <a:xfrm>
            <a:off x="611560" y="1988840"/>
            <a:ext cx="7772400" cy="3656013"/>
          </a:xfrm>
        </p:spPr>
        <p:txBody>
          <a:bodyPr/>
          <a:lstStyle/>
          <a:p>
            <a:r>
              <a:rPr lang="en-GB" sz="2200" b="0" dirty="0" smtClean="0"/>
              <a:t>Extends what is incorporated into QALYs by considering health agency in addition to health capability (or health functioning).</a:t>
            </a:r>
          </a:p>
          <a:p>
            <a:pPr>
              <a:buNone/>
            </a:pPr>
            <a:endParaRPr lang="en-GB" sz="800" b="0" dirty="0" smtClean="0"/>
          </a:p>
          <a:p>
            <a:r>
              <a:rPr lang="en-GB" sz="2200" b="0" dirty="0" smtClean="0"/>
              <a:t>By incorporating information about preventative interventions, health guidance/advice and access to services it encompasses many public health type objectives</a:t>
            </a:r>
          </a:p>
          <a:p>
            <a:endParaRPr lang="en-GB" sz="800" b="0" dirty="0" smtClean="0"/>
          </a:p>
          <a:p>
            <a:r>
              <a:rPr lang="en-GB" sz="2200" b="0" dirty="0" smtClean="0"/>
              <a:t>But how to assess health knowledge/health agency is not clearly specified.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QALYs versus Health Capability</a:t>
            </a:r>
            <a:endParaRPr lang="en-GB" dirty="0"/>
          </a:p>
        </p:txBody>
      </p:sp>
      <p:graphicFrame>
        <p:nvGraphicFramePr>
          <p:cNvPr id="4" name="Content Placeholder 3"/>
          <p:cNvGraphicFramePr>
            <a:graphicFrameLocks noGrp="1"/>
          </p:cNvGraphicFramePr>
          <p:nvPr>
            <p:ph idx="1"/>
          </p:nvPr>
        </p:nvGraphicFramePr>
        <p:xfrm>
          <a:off x="683568" y="1700808"/>
          <a:ext cx="7772400" cy="237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nvGraphicFramePr>
        <p:xfrm>
          <a:off x="683568" y="3789040"/>
          <a:ext cx="7772400" cy="23762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Short-fall sufficiency</a:t>
            </a:r>
            <a:endParaRPr lang="en-GB" dirty="0"/>
          </a:p>
        </p:txBody>
      </p:sp>
      <p:sp>
        <p:nvSpPr>
          <p:cNvPr id="3" name="Content Placeholder 2"/>
          <p:cNvSpPr>
            <a:spLocks noGrp="1"/>
          </p:cNvSpPr>
          <p:nvPr>
            <p:ph idx="1"/>
          </p:nvPr>
        </p:nvSpPr>
        <p:spPr/>
        <p:txBody>
          <a:bodyPr/>
          <a:lstStyle/>
          <a:p>
            <a:r>
              <a:rPr lang="en-GB" dirty="0" smtClean="0"/>
              <a:t>Used to determine need/priority</a:t>
            </a:r>
          </a:p>
          <a:p>
            <a:endParaRPr lang="en-GB" sz="800" dirty="0" smtClean="0"/>
          </a:p>
          <a:p>
            <a:pPr>
              <a:buNone/>
            </a:pPr>
            <a:r>
              <a:rPr lang="en-GB" sz="2400" i="1" dirty="0" smtClean="0"/>
              <a:t>	</a:t>
            </a:r>
            <a:r>
              <a:rPr lang="en-GB" sz="2400" b="0" i="1" dirty="0" smtClean="0"/>
              <a:t>“…priority goes to individuals who exhibit a gap between their health status and the status they could achieve, and those with the greatest deficit in health status should receive the highest priority.  Priority is placed on all deprivations below the shortfall equity norm”</a:t>
            </a:r>
          </a:p>
          <a:p>
            <a:pPr lvl="8"/>
            <a:r>
              <a:rPr lang="en-GB" sz="2400" b="0" i="1" dirty="0" smtClean="0"/>
              <a:t>Ruger (2009, p269)</a:t>
            </a:r>
            <a:endParaRPr lang="en-GB" sz="2400" b="0"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Allocation of resources: Step I (who to prioritise)</a:t>
            </a:r>
            <a:endParaRPr lang="en-GB" dirty="0"/>
          </a:p>
        </p:txBody>
      </p:sp>
      <p:sp>
        <p:nvSpPr>
          <p:cNvPr id="3" name="Content Placeholder 2"/>
          <p:cNvSpPr>
            <a:spLocks noGrp="1"/>
          </p:cNvSpPr>
          <p:nvPr>
            <p:ph idx="1"/>
          </p:nvPr>
        </p:nvSpPr>
        <p:spPr/>
        <p:txBody>
          <a:bodyPr/>
          <a:lstStyle/>
          <a:p>
            <a:r>
              <a:rPr lang="en-GB" sz="2200" b="0" dirty="0" smtClean="0"/>
              <a:t>Health capabilities selected on basis they will attract widespread support across society as an absolute minimal acceptable threshold.</a:t>
            </a:r>
          </a:p>
          <a:p>
            <a:endParaRPr lang="en-GB" sz="800" b="0" dirty="0" smtClean="0"/>
          </a:p>
          <a:p>
            <a:r>
              <a:rPr lang="en-GB" sz="2200" b="0" dirty="0" smtClean="0"/>
              <a:t>Absolute constraint on redistribution is point at which additional redistribution requires an individual to sacrifice central health capabilities</a:t>
            </a:r>
          </a:p>
          <a:p>
            <a:endParaRPr lang="en-GB" sz="800" b="0" dirty="0" smtClean="0"/>
          </a:p>
          <a:p>
            <a:r>
              <a:rPr lang="en-GB" sz="2200" b="0" dirty="0" smtClean="0"/>
              <a:t>Redistribution will therefore occur in some range within which sacrifice can be made outside the realm of central health capabilities</a:t>
            </a:r>
            <a:endParaRPr lang="en-GB" sz="2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Allocation of resources: Step II (how best to intervene)</a:t>
            </a:r>
            <a:endParaRPr lang="en-GB" dirty="0"/>
          </a:p>
        </p:txBody>
      </p:sp>
      <p:sp>
        <p:nvSpPr>
          <p:cNvPr id="3" name="Content Placeholder 2"/>
          <p:cNvSpPr>
            <a:spLocks noGrp="1"/>
          </p:cNvSpPr>
          <p:nvPr>
            <p:ph idx="1"/>
          </p:nvPr>
        </p:nvSpPr>
        <p:spPr/>
        <p:txBody>
          <a:bodyPr/>
          <a:lstStyle/>
          <a:p>
            <a:r>
              <a:rPr lang="en-GB" b="0" dirty="0" smtClean="0"/>
              <a:t>Assessment of efficiency using cost-effectiveness analysis</a:t>
            </a:r>
            <a:endParaRPr lang="en-GB"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lstStyle/>
          <a:p>
            <a:r>
              <a:rPr lang="en-GB" b="0" dirty="0" smtClean="0"/>
              <a:t>The capability approach: Identifying broad guiding principles</a:t>
            </a:r>
          </a:p>
          <a:p>
            <a:endParaRPr lang="en-GB" sz="1200" b="0" dirty="0"/>
          </a:p>
          <a:p>
            <a:r>
              <a:rPr lang="en-GB" b="0" dirty="0" smtClean="0"/>
              <a:t>Health and social care as a means of expanding a broad capability set: ‘expansion’</a:t>
            </a:r>
          </a:p>
          <a:p>
            <a:r>
              <a:rPr lang="en-GB" b="0" dirty="0" smtClean="0"/>
              <a:t>The capability to experience a sufficient quality of health: ‘policy focus’</a:t>
            </a:r>
          </a:p>
          <a:p>
            <a:endParaRPr lang="en-GB" sz="1000" b="0" dirty="0" smtClean="0"/>
          </a:p>
          <a:p>
            <a:r>
              <a:rPr lang="en-GB" b="0" dirty="0" smtClean="0"/>
              <a:t>The future</a:t>
            </a:r>
            <a:endParaRPr lang="en-GB"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Practicalities of adopting SFS</a:t>
            </a:r>
            <a:endParaRPr lang="en-GB" dirty="0"/>
          </a:p>
        </p:txBody>
      </p:sp>
      <p:sp>
        <p:nvSpPr>
          <p:cNvPr id="3" name="Content Placeholder 2"/>
          <p:cNvSpPr>
            <a:spLocks noGrp="1"/>
          </p:cNvSpPr>
          <p:nvPr>
            <p:ph idx="1"/>
          </p:nvPr>
        </p:nvSpPr>
        <p:spPr/>
        <p:txBody>
          <a:bodyPr/>
          <a:lstStyle/>
          <a:p>
            <a:r>
              <a:rPr lang="en-GB" sz="2200" b="0" dirty="0" smtClean="0"/>
              <a:t>Instruments such as SF-36 not developed to reflect any form of consensus as to central aspects of health.</a:t>
            </a:r>
          </a:p>
          <a:p>
            <a:endParaRPr lang="en-GB" sz="800" b="0" dirty="0" smtClean="0"/>
          </a:p>
          <a:p>
            <a:r>
              <a:rPr lang="en-GB" sz="2200" b="0" dirty="0" smtClean="0"/>
              <a:t>Nor is it apparent that having any form of deficiency in terms of SF-36 should trigger state support.</a:t>
            </a:r>
          </a:p>
          <a:p>
            <a:endParaRPr lang="en-GB" sz="800" b="0" dirty="0" smtClean="0"/>
          </a:p>
          <a:p>
            <a:r>
              <a:rPr lang="en-GB" sz="2200" b="0" dirty="0" smtClean="0"/>
              <a:t>E.g. having some limitations in terms of strenuous sports and heavy lifting.</a:t>
            </a:r>
          </a:p>
          <a:p>
            <a:endParaRPr lang="en-GB" sz="1000" b="0" dirty="0" smtClean="0"/>
          </a:p>
          <a:p>
            <a:r>
              <a:rPr lang="en-GB" sz="2200" b="0" dirty="0" smtClean="0"/>
              <a:t>So how do we set the cut-off point for SFS?  </a:t>
            </a:r>
            <a:r>
              <a:rPr lang="en-GB" sz="2200" b="0" dirty="0" smtClean="0">
                <a:solidFill>
                  <a:srgbClr val="FF0000"/>
                </a:solidFill>
              </a:rPr>
              <a:t>Requires a value judgement</a:t>
            </a:r>
            <a:r>
              <a:rPr lang="en-GB" sz="2200" b="0" dirty="0" smtClean="0"/>
              <a:t>.</a:t>
            </a:r>
            <a:endParaRPr lang="en-GB" sz="2200" b="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80928"/>
            <a:ext cx="7772400" cy="1362075"/>
          </a:xfrm>
        </p:spPr>
        <p:txBody>
          <a:bodyPr/>
          <a:lstStyle/>
          <a:p>
            <a:r>
              <a:rPr lang="en-GB" dirty="0" smtClean="0"/>
              <a:t>Shortfall sufficiency</a:t>
            </a:r>
            <a:endParaRPr lang="en-GB" dirty="0"/>
          </a:p>
        </p:txBody>
      </p:sp>
      <p:sp>
        <p:nvSpPr>
          <p:cNvPr id="3" name="Text Placeholder 2"/>
          <p:cNvSpPr>
            <a:spLocks noGrp="1"/>
          </p:cNvSpPr>
          <p:nvPr>
            <p:ph type="body" idx="1"/>
          </p:nvPr>
        </p:nvSpPr>
        <p:spPr/>
        <p:txBody>
          <a:bodyPr/>
          <a:lstStyle/>
          <a:p>
            <a:r>
              <a:rPr lang="en-GB" sz="3600" dirty="0" smtClean="0"/>
              <a:t>A closer look…</a:t>
            </a:r>
            <a:endParaRPr lang="en-GB"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implications of adopting SFS</a:t>
            </a:r>
            <a:endParaRPr lang="en-GB" dirty="0"/>
          </a:p>
        </p:txBody>
      </p:sp>
      <p:sp>
        <p:nvSpPr>
          <p:cNvPr id="3" name="Content Placeholder 2"/>
          <p:cNvSpPr>
            <a:spLocks noGrp="1"/>
          </p:cNvSpPr>
          <p:nvPr>
            <p:ph idx="1"/>
          </p:nvPr>
        </p:nvSpPr>
        <p:spPr/>
        <p:txBody>
          <a:bodyPr/>
          <a:lstStyle/>
          <a:p>
            <a:r>
              <a:rPr lang="en-GB" sz="2200" dirty="0" smtClean="0"/>
              <a:t>Current QALY framework (in the UK and elsewhere):</a:t>
            </a:r>
          </a:p>
          <a:p>
            <a:pPr lvl="1"/>
            <a:r>
              <a:rPr lang="en-GB" sz="2000" b="0" dirty="0" smtClean="0"/>
              <a:t>New health interventions evaluated in terms of efficiency</a:t>
            </a:r>
          </a:p>
          <a:p>
            <a:pPr lvl="1"/>
            <a:r>
              <a:rPr lang="en-GB" sz="2000" b="0" dirty="0" smtClean="0"/>
              <a:t>Maximisation of health across the system</a:t>
            </a:r>
          </a:p>
          <a:p>
            <a:pPr lvl="1"/>
            <a:r>
              <a:rPr lang="en-GB" sz="2000" b="0" dirty="0" smtClean="0"/>
              <a:t>Younger patients and those better able to benefit from treatment likely to be prioritised.</a:t>
            </a:r>
          </a:p>
          <a:p>
            <a:pPr lvl="1"/>
            <a:r>
              <a:rPr lang="en-GB" sz="2000" b="0" dirty="0" smtClean="0"/>
              <a:t>Treatments may be effective because they prevent future health problems and/or reduce future costs (albeit these will be discounted)</a:t>
            </a:r>
          </a:p>
          <a:p>
            <a:pPr lvl="1"/>
            <a:r>
              <a:rPr lang="en-GB" sz="2000" b="0" dirty="0" smtClean="0"/>
              <a:t>Little attention given to appropriate/necessary </a:t>
            </a:r>
          </a:p>
          <a:p>
            <a:pPr lvl="1">
              <a:buNone/>
            </a:pPr>
            <a:r>
              <a:rPr lang="en-GB" sz="2000" b="0" dirty="0" smtClean="0"/>
              <a:t>	disinvestment</a:t>
            </a:r>
          </a:p>
        </p:txBody>
      </p:sp>
      <p:pic>
        <p:nvPicPr>
          <p:cNvPr id="29698" name="Picture 2" descr="Image result for thinly spread jam"/>
          <p:cNvPicPr>
            <a:picLocks noChangeAspect="1" noChangeArrowheads="1"/>
          </p:cNvPicPr>
          <p:nvPr/>
        </p:nvPicPr>
        <p:blipFill>
          <a:blip r:embed="rId2" cstate="print"/>
          <a:srcRect/>
          <a:stretch>
            <a:fillRect/>
          </a:stretch>
        </p:blipFill>
        <p:spPr bwMode="auto">
          <a:xfrm>
            <a:off x="6948264" y="4653136"/>
            <a:ext cx="1325513" cy="1114514"/>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implications of adopting SFS</a:t>
            </a:r>
            <a:endParaRPr lang="en-GB" dirty="0"/>
          </a:p>
        </p:txBody>
      </p:sp>
      <p:sp>
        <p:nvSpPr>
          <p:cNvPr id="3" name="Content Placeholder 2"/>
          <p:cNvSpPr>
            <a:spLocks noGrp="1"/>
          </p:cNvSpPr>
          <p:nvPr>
            <p:ph idx="1"/>
          </p:nvPr>
        </p:nvSpPr>
        <p:spPr/>
        <p:txBody>
          <a:bodyPr/>
          <a:lstStyle/>
          <a:p>
            <a:r>
              <a:rPr lang="en-GB" sz="2200" dirty="0" smtClean="0"/>
              <a:t>A future with SFS</a:t>
            </a:r>
          </a:p>
          <a:p>
            <a:pPr lvl="1"/>
            <a:r>
              <a:rPr lang="en-GB" sz="1800" b="0" dirty="0" smtClean="0"/>
              <a:t>Identification of patient groups (and/or condition types) to be prioritised</a:t>
            </a:r>
          </a:p>
          <a:p>
            <a:pPr lvl="1"/>
            <a:r>
              <a:rPr lang="en-GB" sz="1800" b="0" dirty="0" smtClean="0"/>
              <a:t>Pharmaceutical research follows trends in terms of where short-falls are identified?</a:t>
            </a:r>
          </a:p>
          <a:p>
            <a:pPr lvl="1"/>
            <a:r>
              <a:rPr lang="en-GB" sz="1800" b="0" dirty="0" smtClean="0"/>
              <a:t>Less focus on treatments which enhance health in controversial clinical areas (where that benefit may be deemed futile)?</a:t>
            </a:r>
            <a:endParaRPr lang="en-GB" sz="1800" dirty="0" smtClean="0"/>
          </a:p>
          <a:p>
            <a:pPr lvl="1"/>
            <a:r>
              <a:rPr lang="en-GB" sz="1800" b="0" dirty="0" smtClean="0"/>
              <a:t>Could result in greater allocation of resources to rare (orphan) diseases with smaller proportions of population receiving healthcare spending?</a:t>
            </a:r>
          </a:p>
          <a:p>
            <a:pPr lvl="1"/>
            <a:r>
              <a:rPr lang="en-GB" sz="1800" b="0" dirty="0" smtClean="0"/>
              <a:t>Could favour costly curative treatments over cost-saving preventative interventions?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068960"/>
            <a:ext cx="7772400" cy="1362075"/>
          </a:xfrm>
        </p:spPr>
        <p:txBody>
          <a:bodyPr/>
          <a:lstStyle/>
          <a:p>
            <a:r>
              <a:rPr lang="en-GB" dirty="0" smtClean="0"/>
              <a:t>discussion</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lstStyle/>
          <a:p>
            <a:r>
              <a:rPr lang="en-GB" sz="2200" b="0" dirty="0" smtClean="0"/>
              <a:t>Capability approach underspecified: will naturally have differences in interpretation</a:t>
            </a:r>
          </a:p>
          <a:p>
            <a:endParaRPr lang="en-GB" sz="800" b="0" dirty="0" smtClean="0"/>
          </a:p>
          <a:p>
            <a:r>
              <a:rPr lang="en-GB" sz="2200" b="0" dirty="0" smtClean="0"/>
              <a:t>“Expansionist” interpretations motivated by a desire to capture broader benefits of health and social care and enable the evaluation of ‘joined up’ health and social care services</a:t>
            </a:r>
          </a:p>
          <a:p>
            <a:endParaRPr lang="en-GB" sz="800" b="0" dirty="0" smtClean="0"/>
          </a:p>
          <a:p>
            <a:r>
              <a:rPr lang="en-GB" sz="2200" b="0" dirty="0" smtClean="0"/>
              <a:t>Health Capability Paradigm motivated by a lack of consensus on moral norms relating to distributive justice</a:t>
            </a:r>
          </a:p>
          <a:p>
            <a:pPr lvl="1"/>
            <a:r>
              <a:rPr lang="en-GB" sz="2200" b="0" dirty="0" smtClean="0"/>
              <a:t> seeks to facilitate agreement on a core concept of health which expands beyond simply health functioning</a:t>
            </a:r>
            <a:endParaRPr lang="en-GB" sz="2200" b="0" dirty="0"/>
          </a:p>
        </p:txBody>
      </p:sp>
      <p:sp>
        <p:nvSpPr>
          <p:cNvPr id="27652" name="AutoShape 4" descr="Image result for pulling in different directions"/>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7654" name="AutoShape 6" descr="Image result for pulling in different directions"/>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7656" name="AutoShape 8" descr="Image result for pulling in different directions"/>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7658" name="AutoShape 10" descr="Image result for pulling in different directions"/>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7660" name="Picture 12" descr="http://s3.amazonaws.com/thumbnails.illustrationsource.com/huge.8.40530.JPG">
            <a:hlinkClick r:id="rId2"/>
          </p:cNvPr>
          <p:cNvPicPr>
            <a:picLocks noChangeAspect="1" noChangeArrowheads="1"/>
          </p:cNvPicPr>
          <p:nvPr/>
        </p:nvPicPr>
        <p:blipFill>
          <a:blip r:embed="rId3" cstate="print"/>
          <a:srcRect/>
          <a:stretch>
            <a:fillRect/>
          </a:stretch>
        </p:blipFill>
        <p:spPr bwMode="auto">
          <a:xfrm>
            <a:off x="6804248" y="188640"/>
            <a:ext cx="2054002" cy="1542784"/>
          </a:xfrm>
          <a:prstGeom prst="rect">
            <a:avLst/>
          </a:prstGeom>
          <a:noFill/>
        </p:spPr>
      </p:pic>
      <p:sp>
        <p:nvSpPr>
          <p:cNvPr id="27662" name="AutoShape 14" descr="Image result for pulling in the same direction"/>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the future</a:t>
            </a:r>
            <a:endParaRPr lang="en-GB" dirty="0"/>
          </a:p>
        </p:txBody>
      </p:sp>
      <p:sp>
        <p:nvSpPr>
          <p:cNvPr id="3" name="Content Placeholder 2"/>
          <p:cNvSpPr>
            <a:spLocks noGrp="1"/>
          </p:cNvSpPr>
          <p:nvPr>
            <p:ph idx="1"/>
          </p:nvPr>
        </p:nvSpPr>
        <p:spPr/>
        <p:txBody>
          <a:bodyPr/>
          <a:lstStyle/>
          <a:p>
            <a:r>
              <a:rPr lang="en-GB" sz="2000" b="0" dirty="0" smtClean="0"/>
              <a:t>Need to give greater consideration to health itself in expansionist approaches </a:t>
            </a:r>
          </a:p>
          <a:p>
            <a:pPr lvl="1"/>
            <a:r>
              <a:rPr lang="en-GB" sz="2000" b="0" dirty="0" smtClean="0"/>
              <a:t>(is there a problem with double counting?)</a:t>
            </a:r>
          </a:p>
          <a:p>
            <a:endParaRPr lang="en-GB" sz="800" b="0" dirty="0" smtClean="0"/>
          </a:p>
          <a:p>
            <a:r>
              <a:rPr lang="en-GB" sz="2000" b="0" dirty="0" smtClean="0"/>
              <a:t>Need to have clear guidance as to how to assess health agency in the Health Capability Paradigm</a:t>
            </a:r>
          </a:p>
          <a:p>
            <a:endParaRPr lang="en-GB" sz="800" b="0" dirty="0" smtClean="0"/>
          </a:p>
          <a:p>
            <a:r>
              <a:rPr lang="en-GB" sz="2000" b="0" dirty="0" smtClean="0"/>
              <a:t>Interpretations of capability will differ</a:t>
            </a:r>
          </a:p>
          <a:p>
            <a:pPr lvl="1"/>
            <a:r>
              <a:rPr lang="en-GB" sz="2000" b="0" dirty="0" smtClean="0"/>
              <a:t>all that researchers can do is ensure a good understanding of the motivating principles behind capability and work in accordance with these</a:t>
            </a:r>
          </a:p>
        </p:txBody>
      </p:sp>
      <p:pic>
        <p:nvPicPr>
          <p:cNvPr id="26626" name="Picture 2" descr="Image result for future"/>
          <p:cNvPicPr>
            <a:picLocks noChangeAspect="1" noChangeArrowheads="1"/>
          </p:cNvPicPr>
          <p:nvPr/>
        </p:nvPicPr>
        <p:blipFill>
          <a:blip r:embed="rId2" cstate="print"/>
          <a:srcRect/>
          <a:stretch>
            <a:fillRect/>
          </a:stretch>
        </p:blipFill>
        <p:spPr bwMode="auto">
          <a:xfrm>
            <a:off x="5868144" y="332656"/>
            <a:ext cx="2487935" cy="1397903"/>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the future: jam for the few or the many?</a:t>
            </a:r>
            <a:endParaRPr lang="en-GB" dirty="0"/>
          </a:p>
        </p:txBody>
      </p:sp>
      <p:sp>
        <p:nvSpPr>
          <p:cNvPr id="3" name="Content Placeholder 2"/>
          <p:cNvSpPr>
            <a:spLocks noGrp="1"/>
          </p:cNvSpPr>
          <p:nvPr>
            <p:ph idx="1"/>
          </p:nvPr>
        </p:nvSpPr>
        <p:spPr/>
        <p:txBody>
          <a:bodyPr/>
          <a:lstStyle/>
          <a:p>
            <a:r>
              <a:rPr lang="en-GB" sz="2000" b="0" dirty="0" smtClean="0"/>
              <a:t>We need to fully understand the methodological and policy implications of adopting SFS as well as fully exploring possible alternatives.</a:t>
            </a:r>
          </a:p>
          <a:p>
            <a:pPr lvl="1"/>
            <a:r>
              <a:rPr lang="en-GB" sz="1800" b="0" dirty="0" smtClean="0"/>
              <a:t>SFS could result in significantly different allocations of resources in countries such as the UK</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Any questions?</a:t>
            </a:r>
            <a:endParaRPr lang="en-GB" dirty="0"/>
          </a:p>
        </p:txBody>
      </p:sp>
      <p:sp>
        <p:nvSpPr>
          <p:cNvPr id="3" name="Content Placeholder 2"/>
          <p:cNvSpPr>
            <a:spLocks noGrp="1"/>
          </p:cNvSpPr>
          <p:nvPr>
            <p:ph sz="half" idx="1"/>
          </p:nvPr>
        </p:nvSpPr>
        <p:spPr>
          <a:xfrm>
            <a:off x="1619672" y="1916832"/>
            <a:ext cx="3810000" cy="3656013"/>
          </a:xfrm>
        </p:spPr>
        <p:txBody>
          <a:bodyPr/>
          <a:lstStyle/>
          <a:p>
            <a:pPr>
              <a:buNone/>
            </a:pPr>
            <a:endParaRPr lang="en-GB" sz="2400" dirty="0" smtClean="0">
              <a:hlinkClick r:id="rId2"/>
            </a:endParaRPr>
          </a:p>
          <a:p>
            <a:pPr>
              <a:buNone/>
            </a:pPr>
            <a:endParaRPr lang="en-GB" sz="2400" dirty="0" smtClean="0">
              <a:hlinkClick r:id="rId2"/>
            </a:endParaRPr>
          </a:p>
          <a:p>
            <a:pPr>
              <a:buNone/>
            </a:pPr>
            <a:endParaRPr lang="en-GB" sz="2400" dirty="0" smtClean="0">
              <a:hlinkClick r:id="rId2"/>
            </a:endParaRPr>
          </a:p>
          <a:p>
            <a:pPr>
              <a:buNone/>
            </a:pPr>
            <a:r>
              <a:rPr lang="en-GB" sz="2400" dirty="0" smtClean="0">
                <a:hlinkClick r:id="rId2"/>
              </a:rPr>
              <a:t>P.Kinghorn@bham.ac.uk</a:t>
            </a:r>
            <a:endParaRPr lang="en-GB" sz="2400" dirty="0" smtClean="0"/>
          </a:p>
          <a:p>
            <a:pPr>
              <a:buNone/>
            </a:pPr>
            <a:endParaRPr lang="en-GB" dirty="0" smtClean="0">
              <a:solidFill>
                <a:schemeClr val="tx2">
                  <a:lumMod val="90000"/>
                </a:schemeClr>
              </a:solidFill>
            </a:endParaRPr>
          </a:p>
          <a:p>
            <a:pPr>
              <a:buNone/>
            </a:pPr>
            <a:endParaRPr lang="en-GB" dirty="0" smtClean="0">
              <a:solidFill>
                <a:schemeClr val="tx2">
                  <a:lumMod val="90000"/>
                </a:schemeClr>
              </a:solidFill>
            </a:endParaRPr>
          </a:p>
          <a:p>
            <a:pPr>
              <a:buNone/>
            </a:pPr>
            <a:r>
              <a:rPr lang="en-GB" dirty="0" smtClean="0">
                <a:solidFill>
                  <a:schemeClr val="tx2">
                    <a:lumMod val="90000"/>
                  </a:schemeClr>
                </a:solidFill>
              </a:rPr>
              <a:t>@</a:t>
            </a:r>
            <a:r>
              <a:rPr lang="en-GB" dirty="0" err="1" smtClean="0">
                <a:solidFill>
                  <a:schemeClr val="tx2">
                    <a:lumMod val="90000"/>
                  </a:schemeClr>
                </a:solidFill>
              </a:rPr>
              <a:t>philkinghorn</a:t>
            </a:r>
            <a:endParaRPr lang="en-GB" dirty="0">
              <a:solidFill>
                <a:schemeClr val="tx2">
                  <a:lumMod val="90000"/>
                </a:schemeClr>
              </a:solidFill>
            </a:endParaRPr>
          </a:p>
        </p:txBody>
      </p:sp>
      <p:pic>
        <p:nvPicPr>
          <p:cNvPr id="44036" name="Picture 4" descr="Image result for questions"/>
          <p:cNvPicPr>
            <a:picLocks noChangeAspect="1" noChangeArrowheads="1"/>
          </p:cNvPicPr>
          <p:nvPr/>
        </p:nvPicPr>
        <p:blipFill>
          <a:blip r:embed="rId3" cstate="print"/>
          <a:srcRect/>
          <a:stretch>
            <a:fillRect/>
          </a:stretch>
        </p:blipFill>
        <p:spPr bwMode="auto">
          <a:xfrm>
            <a:off x="6156176" y="2204864"/>
            <a:ext cx="2619375" cy="1743076"/>
          </a:xfrm>
          <a:prstGeom prst="rect">
            <a:avLst/>
          </a:prstGeom>
          <a:noFill/>
        </p:spPr>
      </p:pic>
      <p:sp>
        <p:nvSpPr>
          <p:cNvPr id="1026" name="AutoShape 2" descr="Image result for twitter"/>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Image result for twitter"/>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7" descr="Twitter_logo_blue.png"/>
          <p:cNvPicPr>
            <a:picLocks noChangeAspect="1"/>
          </p:cNvPicPr>
          <p:nvPr/>
        </p:nvPicPr>
        <p:blipFill>
          <a:blip r:embed="rId4" cstate="print"/>
          <a:stretch>
            <a:fillRect/>
          </a:stretch>
        </p:blipFill>
        <p:spPr>
          <a:xfrm>
            <a:off x="4283968" y="4509120"/>
            <a:ext cx="1087767" cy="884348"/>
          </a:xfrm>
          <a:prstGeom prst="rect">
            <a:avLst/>
          </a:prstGeom>
        </p:spPr>
      </p:pic>
      <p:sp>
        <p:nvSpPr>
          <p:cNvPr id="1030" name="AutoShape 6" descr="Image result for post box"/>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2" name="Picture 8" descr="http://www.partypacks.co.uk/images/products/product_75332_1_orig.jpg">
            <a:hlinkClick r:id="rId5"/>
          </p:cNvPr>
          <p:cNvPicPr>
            <a:picLocks noChangeAspect="1" noChangeArrowheads="1"/>
          </p:cNvPicPr>
          <p:nvPr/>
        </p:nvPicPr>
        <p:blipFill>
          <a:blip r:embed="rId6" cstate="print"/>
          <a:srcRect/>
          <a:stretch>
            <a:fillRect/>
          </a:stretch>
        </p:blipFill>
        <p:spPr bwMode="auto">
          <a:xfrm>
            <a:off x="755576" y="2780928"/>
            <a:ext cx="636831" cy="137127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420888"/>
            <a:ext cx="7772400" cy="1362075"/>
          </a:xfrm>
        </p:spPr>
        <p:txBody>
          <a:bodyPr/>
          <a:lstStyle/>
          <a:p>
            <a:r>
              <a:rPr lang="en-GB" dirty="0" smtClean="0"/>
              <a:t>Guiding principles</a:t>
            </a:r>
            <a:endParaRPr lang="en-GB" dirty="0"/>
          </a:p>
        </p:txBody>
      </p:sp>
      <p:sp>
        <p:nvSpPr>
          <p:cNvPr id="3" name="Text Placeholder 2"/>
          <p:cNvSpPr>
            <a:spLocks noGrp="1"/>
          </p:cNvSpPr>
          <p:nvPr>
            <p:ph type="body" idx="1"/>
          </p:nvPr>
        </p:nvSpPr>
        <p:spPr>
          <a:xfrm>
            <a:off x="683568" y="3356992"/>
            <a:ext cx="7772400" cy="996131"/>
          </a:xfrm>
        </p:spPr>
        <p:txBody>
          <a:bodyPr/>
          <a:lstStyle/>
          <a:p>
            <a:r>
              <a:rPr lang="en-GB" sz="3600" dirty="0" smtClean="0"/>
              <a:t>of an incomplete conceptual theory</a:t>
            </a:r>
            <a:endParaRPr lang="en-GB"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Informational Space</a:t>
            </a:r>
            <a:endParaRPr lang="en-GB" dirty="0"/>
          </a:p>
        </p:txBody>
      </p:sp>
      <p:sp>
        <p:nvSpPr>
          <p:cNvPr id="5" name="Content Placeholder 4"/>
          <p:cNvSpPr>
            <a:spLocks noGrp="1"/>
          </p:cNvSpPr>
          <p:nvPr>
            <p:ph idx="1"/>
          </p:nvPr>
        </p:nvSpPr>
        <p:spPr/>
        <p:txBody>
          <a:bodyPr/>
          <a:lstStyle/>
          <a:p>
            <a:r>
              <a:rPr lang="en-GB" sz="2600" b="0" dirty="0" smtClean="0"/>
              <a:t>Happiness/ pleasure not of exclusive relevance</a:t>
            </a:r>
          </a:p>
          <a:p>
            <a:endParaRPr lang="en-GB" sz="1000" b="0" dirty="0" smtClean="0"/>
          </a:p>
          <a:p>
            <a:r>
              <a:rPr lang="en-GB" sz="2600" b="0" dirty="0" smtClean="0"/>
              <a:t>Income/ resources inadequate indicators of wellbeing</a:t>
            </a:r>
          </a:p>
          <a:p>
            <a:endParaRPr lang="en-GB" sz="1000" b="0" dirty="0" smtClean="0"/>
          </a:p>
          <a:p>
            <a:r>
              <a:rPr lang="en-GB" sz="2600" b="0" dirty="0" err="1" smtClean="0"/>
              <a:t>Functionings</a:t>
            </a:r>
            <a:r>
              <a:rPr lang="en-GB" sz="2600" b="0" dirty="0" smtClean="0"/>
              <a:t> and capabilities are of importance</a:t>
            </a:r>
          </a:p>
        </p:txBody>
      </p:sp>
      <p:pic>
        <p:nvPicPr>
          <p:cNvPr id="48131" name="Picture 3"/>
          <p:cNvPicPr>
            <a:picLocks noChangeAspect="1" noChangeArrowheads="1"/>
          </p:cNvPicPr>
          <p:nvPr/>
        </p:nvPicPr>
        <p:blipFill>
          <a:blip r:embed="rId2" cstate="print"/>
          <a:srcRect/>
          <a:stretch>
            <a:fillRect/>
          </a:stretch>
        </p:blipFill>
        <p:spPr bwMode="auto">
          <a:xfrm>
            <a:off x="6804248" y="404664"/>
            <a:ext cx="1591089" cy="12836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Valuation</a:t>
            </a:r>
            <a:endParaRPr lang="en-GB" dirty="0"/>
          </a:p>
        </p:txBody>
      </p:sp>
      <p:sp>
        <p:nvSpPr>
          <p:cNvPr id="5" name="Content Placeholder 4"/>
          <p:cNvSpPr>
            <a:spLocks noGrp="1"/>
          </p:cNvSpPr>
          <p:nvPr>
            <p:ph idx="1"/>
          </p:nvPr>
        </p:nvSpPr>
        <p:spPr/>
        <p:txBody>
          <a:bodyPr/>
          <a:lstStyle/>
          <a:p>
            <a:r>
              <a:rPr lang="en-GB" sz="2600" b="0" dirty="0" smtClean="0"/>
              <a:t>Valuing not the same as desiring or experiencing happiness</a:t>
            </a:r>
          </a:p>
          <a:p>
            <a:endParaRPr lang="en-GB" sz="1000" b="0" dirty="0" smtClean="0"/>
          </a:p>
          <a:p>
            <a:r>
              <a:rPr lang="en-GB" sz="2600" b="0" dirty="0" smtClean="0"/>
              <a:t>Capabilities will have different weights in different contexts</a:t>
            </a:r>
            <a:endParaRPr lang="en-GB" sz="2600" b="0" dirty="0"/>
          </a:p>
        </p:txBody>
      </p:sp>
      <p:sp>
        <p:nvSpPr>
          <p:cNvPr id="47108" name="AutoShape 4" descr="Image result for measurement"/>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47112" name="Picture 8" descr="http://globe-views.com/dcim/dreams/calculator/calculator-01.jpg">
            <a:hlinkClick r:id="rId2"/>
          </p:cNvPr>
          <p:cNvPicPr>
            <a:picLocks noChangeAspect="1" noChangeArrowheads="1"/>
          </p:cNvPicPr>
          <p:nvPr/>
        </p:nvPicPr>
        <p:blipFill>
          <a:blip r:embed="rId3" cstate="print"/>
          <a:srcRect/>
          <a:stretch>
            <a:fillRect/>
          </a:stretch>
        </p:blipFill>
        <p:spPr bwMode="auto">
          <a:xfrm>
            <a:off x="6804248" y="404664"/>
            <a:ext cx="1623672" cy="132282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Decision-Making</a:t>
            </a:r>
            <a:endParaRPr lang="en-GB" dirty="0"/>
          </a:p>
        </p:txBody>
      </p:sp>
      <p:sp>
        <p:nvSpPr>
          <p:cNvPr id="5" name="Content Placeholder 4"/>
          <p:cNvSpPr>
            <a:spLocks noGrp="1"/>
          </p:cNvSpPr>
          <p:nvPr>
            <p:ph idx="1"/>
          </p:nvPr>
        </p:nvSpPr>
        <p:spPr>
          <a:xfrm>
            <a:off x="685800" y="2132856"/>
            <a:ext cx="7772400" cy="3504357"/>
          </a:xfrm>
        </p:spPr>
        <p:txBody>
          <a:bodyPr/>
          <a:lstStyle/>
          <a:p>
            <a:r>
              <a:rPr lang="en-GB" sz="2600" b="0" dirty="0" smtClean="0"/>
              <a:t>No requirement to entirely equate people’s capabilities</a:t>
            </a:r>
            <a:endParaRPr lang="en-GB" sz="2600" b="0" dirty="0"/>
          </a:p>
        </p:txBody>
      </p:sp>
      <p:pic>
        <p:nvPicPr>
          <p:cNvPr id="46082" name="Picture 2" descr="http://www.spiritualgrowthkeys.com/images/StockfreshDecisions.jpg">
            <a:hlinkClick r:id="rId2"/>
          </p:cNvPr>
          <p:cNvPicPr>
            <a:picLocks noChangeAspect="1" noChangeArrowheads="1"/>
          </p:cNvPicPr>
          <p:nvPr/>
        </p:nvPicPr>
        <p:blipFill>
          <a:blip r:embed="rId3" cstate="print"/>
          <a:srcRect/>
          <a:stretch>
            <a:fillRect/>
          </a:stretch>
        </p:blipFill>
        <p:spPr bwMode="auto">
          <a:xfrm>
            <a:off x="6660232" y="404664"/>
            <a:ext cx="1737101" cy="13134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068960"/>
            <a:ext cx="7772400" cy="1362075"/>
          </a:xfrm>
        </p:spPr>
        <p:txBody>
          <a:bodyPr/>
          <a:lstStyle/>
          <a:p>
            <a:r>
              <a:rPr lang="en-GB" dirty="0" smtClean="0"/>
              <a:t>expansion</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pic>
        <p:nvPicPr>
          <p:cNvPr id="5" name="Content Placeholder 4" descr="NHS.jpg"/>
          <p:cNvPicPr>
            <a:picLocks noGrp="1" noChangeAspect="1"/>
          </p:cNvPicPr>
          <p:nvPr>
            <p:ph sz="half" idx="1"/>
          </p:nvPr>
        </p:nvPicPr>
        <p:blipFill>
          <a:blip r:embed="rId2" cstate="print"/>
          <a:stretch>
            <a:fillRect/>
          </a:stretch>
        </p:blipFill>
        <p:spPr>
          <a:xfrm>
            <a:off x="755576" y="2060848"/>
            <a:ext cx="3676650" cy="2447925"/>
          </a:xfrm>
        </p:spPr>
      </p:pic>
      <p:sp>
        <p:nvSpPr>
          <p:cNvPr id="6" name="Content Placeholder 5"/>
          <p:cNvSpPr>
            <a:spLocks noGrp="1"/>
          </p:cNvSpPr>
          <p:nvPr>
            <p:ph sz="half" idx="2"/>
          </p:nvPr>
        </p:nvSpPr>
        <p:spPr/>
        <p:txBody>
          <a:bodyPr/>
          <a:lstStyle/>
          <a:p>
            <a:r>
              <a:rPr lang="en-GB" sz="2600" b="0" dirty="0" smtClean="0"/>
              <a:t>Publicly funded health care services for all those in need</a:t>
            </a:r>
          </a:p>
          <a:p>
            <a:r>
              <a:rPr lang="en-GB" sz="2600" b="0" dirty="0" smtClean="0"/>
              <a:t>Allocation of resources informed by cost-utility analysis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ECECEC"/>
      </a:dk1>
      <a:lt1>
        <a:srgbClr val="ECECEC"/>
      </a:lt1>
      <a:dk2>
        <a:srgbClr val="000000"/>
      </a:dk2>
      <a:lt2>
        <a:srgbClr val="CCFFFF"/>
      </a:lt2>
      <a:accent1>
        <a:srgbClr val="000000"/>
      </a:accent1>
      <a:accent2>
        <a:srgbClr val="ECECEC"/>
      </a:accent2>
      <a:accent3>
        <a:srgbClr val="AAAAAA"/>
      </a:accent3>
      <a:accent4>
        <a:srgbClr val="C9C9C9"/>
      </a:accent4>
      <a:accent5>
        <a:srgbClr val="AAAAAA"/>
      </a:accent5>
      <a:accent6>
        <a:srgbClr val="D6D6D6"/>
      </a:accent6>
      <a:hlink>
        <a:srgbClr val="99FFFF"/>
      </a:hlink>
      <a:folHlink>
        <a:srgbClr val="CCFFFF"/>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1364</Words>
  <Application>Microsoft Office PowerPoint</Application>
  <PresentationFormat>On-screen Show (4:3)</PresentationFormat>
  <Paragraphs>247</Paragraphs>
  <Slides>38</Slides>
  <Notes>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Different Interpretations of the Capability Approach in a Health Care Context</vt:lpstr>
      <vt:lpstr>Aim</vt:lpstr>
      <vt:lpstr>Structure</vt:lpstr>
      <vt:lpstr>Guiding principles</vt:lpstr>
      <vt:lpstr>Informational Space</vt:lpstr>
      <vt:lpstr>Valuation</vt:lpstr>
      <vt:lpstr>Decision-Making</vt:lpstr>
      <vt:lpstr>expansion</vt:lpstr>
      <vt:lpstr>Context</vt:lpstr>
      <vt:lpstr>Quality-Adjusted Life Years</vt:lpstr>
      <vt:lpstr>Limitations of QALYs</vt:lpstr>
      <vt:lpstr>Health</vt:lpstr>
      <vt:lpstr>Three approaches:</vt:lpstr>
      <vt:lpstr>Expansionist interpretations</vt:lpstr>
      <vt:lpstr>Participatory approaches</vt:lpstr>
      <vt:lpstr>Expert led approach</vt:lpstr>
      <vt:lpstr>Expansionist interpretations</vt:lpstr>
      <vt:lpstr>QALYs versus UK (expansionist) approaches</vt:lpstr>
      <vt:lpstr>Observation/Critique</vt:lpstr>
      <vt:lpstr>Observation/Critique</vt:lpstr>
      <vt:lpstr>Decision-Making - Mitchell (2013)</vt:lpstr>
      <vt:lpstr>Health capability</vt:lpstr>
      <vt:lpstr>Focus on health: Ruger’s Health Capability Paradigm</vt:lpstr>
      <vt:lpstr>Health Capability Paradigm</vt:lpstr>
      <vt:lpstr>Observation/Critique</vt:lpstr>
      <vt:lpstr>QALYs versus Health Capability</vt:lpstr>
      <vt:lpstr>Short-fall sufficiency</vt:lpstr>
      <vt:lpstr>Allocation of resources: Step I (who to prioritise)</vt:lpstr>
      <vt:lpstr>Allocation of resources: Step II (how best to intervene)</vt:lpstr>
      <vt:lpstr>Practicalities of adopting SFS</vt:lpstr>
      <vt:lpstr>Shortfall sufficiency</vt:lpstr>
      <vt:lpstr>Policy implications of adopting SFS</vt:lpstr>
      <vt:lpstr>Policy implications of adopting SFS</vt:lpstr>
      <vt:lpstr>discussion</vt:lpstr>
      <vt:lpstr>Discussion</vt:lpstr>
      <vt:lpstr>For the future</vt:lpstr>
      <vt:lpstr>For the future: jam for the few or the many?</vt:lpstr>
      <vt:lpstr>Thank you.  Any questions?</vt:lpstr>
    </vt:vector>
  </TitlesOfParts>
  <Company>The University of Birmingham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 and Publications</dc:creator>
  <cp:lastModifiedBy>kinghorp</cp:lastModifiedBy>
  <cp:revision>81</cp:revision>
  <dcterms:created xsi:type="dcterms:W3CDTF">2005-06-08T11:15:47Z</dcterms:created>
  <dcterms:modified xsi:type="dcterms:W3CDTF">2015-04-27T18:24:14Z</dcterms:modified>
</cp:coreProperties>
</file>